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1" r:id="rId3"/>
    <p:sldId id="258" r:id="rId4"/>
    <p:sldId id="274" r:id="rId5"/>
    <p:sldId id="260" r:id="rId6"/>
    <p:sldId id="267" r:id="rId7"/>
    <p:sldId id="263" r:id="rId8"/>
    <p:sldId id="295" r:id="rId9"/>
    <p:sldId id="265" r:id="rId10"/>
    <p:sldId id="281" r:id="rId11"/>
    <p:sldId id="285" r:id="rId12"/>
    <p:sldId id="262" r:id="rId13"/>
    <p:sldId id="294" r:id="rId14"/>
    <p:sldId id="277" r:id="rId15"/>
    <p:sldId id="296" r:id="rId16"/>
    <p:sldId id="297" r:id="rId17"/>
    <p:sldId id="280" r:id="rId18"/>
    <p:sldId id="287" r:id="rId19"/>
    <p:sldId id="279" r:id="rId20"/>
    <p:sldId id="282" r:id="rId21"/>
    <p:sldId id="291" r:id="rId22"/>
    <p:sldId id="284" r:id="rId23"/>
    <p:sldId id="288" r:id="rId24"/>
    <p:sldId id="289" r:id="rId25"/>
    <p:sldId id="290" r:id="rId26"/>
    <p:sldId id="283" r:id="rId27"/>
    <p:sldId id="275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07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80FFC-1B9D-4887-AB66-2D3D15FF45B5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38B4C-F7A7-4765-AF88-93C2777F6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chitel.edu54.ru/sites/default/files/upload/2010/12/1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анимашки"/>
          <p:cNvPicPr>
            <a:picLocks noChangeAspect="1" noChangeArrowheads="1" noCrop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3590636"/>
            <a:ext cx="3960439" cy="32673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  <a:latin typeface="Arial Black" pitchFamily="34" charset="0"/>
              </a:rPr>
              <a:t>Портфолио</a:t>
            </a:r>
            <a:r>
              <a:rPr lang="ru-RU" sz="92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9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п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едагог 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дополнительного образования МБУДО «ДДЮТ» Черепахина М.И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364" name="Picture 4" descr="http://shkola45orel.edusite.ru/images/010.png"/>
          <p:cNvPicPr>
            <a:picLocks noChangeAspect="1" noChangeArrowheads="1"/>
          </p:cNvPicPr>
          <p:nvPr/>
        </p:nvPicPr>
        <p:blipFill>
          <a:blip r:embed="rId4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6143636" y="3969714"/>
            <a:ext cx="2664296" cy="28882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074.radikal.ru/1008/dd/1f455e17997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1268760"/>
            <a:ext cx="576064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Каждый   конспект – выступление  должен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подтверждаться </a:t>
            </a:r>
            <a:br>
              <a:rPr lang="ru-RU" sz="3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справкой-подтверждением,</a:t>
            </a:r>
            <a:br>
              <a:rPr lang="ru-RU" sz="3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 печатью учреждения.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irgif.com/fony/fon-6.gif"/>
          <p:cNvPicPr>
            <a:picLocks noChangeAspect="1" noChangeArrowheads="1" noCrop="1"/>
          </p:cNvPicPr>
          <p:nvPr/>
        </p:nvPicPr>
        <p:blipFill>
          <a:blip r:embed="rId2" cstate="email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2936"/>
            <a:ext cx="5508104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Обязательно </a:t>
            </a:r>
            <a:r>
              <a:rPr lang="ru-RU" sz="4800" b="1" dirty="0" smtClean="0">
                <a:solidFill>
                  <a:schemeClr val="bg1"/>
                </a:solidFill>
                <a:latin typeface="Arial Black" pitchFamily="34" charset="0"/>
              </a:rPr>
              <a:t>каждый материал – конспект, отзыв, выступление, отчёт должны </a:t>
            </a:r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датироваться</a:t>
            </a:r>
            <a:r>
              <a:rPr lang="ru-RU" sz="48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4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563888"/>
          </a:xfrm>
          <a:prstGeom prst="rect">
            <a:avLst/>
          </a:prstGeom>
          <a:noFill/>
        </p:spPr>
      </p:pic>
      <p:pic>
        <p:nvPicPr>
          <p:cNvPr id="4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3563888"/>
          </a:xfrm>
          <a:prstGeom prst="rect">
            <a:avLst/>
          </a:prstGeom>
          <a:noFill/>
        </p:spPr>
      </p:pic>
      <p:pic>
        <p:nvPicPr>
          <p:cNvPr id="5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94112"/>
            <a:ext cx="4572000" cy="3563888"/>
          </a:xfrm>
          <a:prstGeom prst="rect">
            <a:avLst/>
          </a:prstGeom>
          <a:noFill/>
        </p:spPr>
      </p:pic>
      <p:pic>
        <p:nvPicPr>
          <p:cNvPr id="6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94112"/>
            <a:ext cx="4572000" cy="356388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140968"/>
            <a:ext cx="7308304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2510605"/>
            <a:ext cx="184731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88641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 отзывы и благодарственные письма родителей и коллег  должны быть подписаны, с датой и печатью (если возможно) Затем сканируйте для внесения в портфолио.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563888"/>
          </a:xfrm>
          <a:prstGeom prst="rect">
            <a:avLst/>
          </a:prstGeom>
          <a:noFill/>
        </p:spPr>
      </p:pic>
      <p:pic>
        <p:nvPicPr>
          <p:cNvPr id="4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3563888"/>
          </a:xfrm>
          <a:prstGeom prst="rect">
            <a:avLst/>
          </a:prstGeom>
          <a:noFill/>
        </p:spPr>
      </p:pic>
      <p:pic>
        <p:nvPicPr>
          <p:cNvPr id="5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94112"/>
            <a:ext cx="4572000" cy="3563888"/>
          </a:xfrm>
          <a:prstGeom prst="rect">
            <a:avLst/>
          </a:prstGeom>
          <a:noFill/>
        </p:spPr>
      </p:pic>
      <p:pic>
        <p:nvPicPr>
          <p:cNvPr id="6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94112"/>
            <a:ext cx="4572000" cy="356388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140968"/>
            <a:ext cx="7308304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2510605"/>
            <a:ext cx="184731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88641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Arial Black" pitchFamily="34" charset="0"/>
              </a:rPr>
              <a:t>Самоанализ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 Black" pitchFamily="34" charset="0"/>
              </a:rPr>
              <a:t>своей деятельности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(не </a:t>
            </a:r>
            <a:r>
              <a:rPr lang="ru-RU" sz="3600" b="1" dirty="0" err="1" smtClean="0">
                <a:solidFill>
                  <a:srgbClr val="C00000"/>
                </a:solidFill>
                <a:latin typeface="Arial Black" pitchFamily="34" charset="0"/>
              </a:rPr>
              <a:t>пед.технологий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) пишется в свободной форме, не более 2 листов, строго соблюдая шрифт, поля и т.п.</a:t>
            </a:r>
            <a:endParaRPr lang="ru-RU" sz="36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.allday.ru/uploads/posts/2009-11/1257712224_03700104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 rot="283520">
            <a:off x="1203980" y="203609"/>
            <a:ext cx="511256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487116">
            <a:off x="1553653" y="-724252"/>
            <a:ext cx="522524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методической теме в свободной форме описать работу над которой вы работаете в течении последних лет. Ниже можно приложить перспективный план работы, результаты, отзывы коллег и т.д.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563888"/>
          </a:xfrm>
          <a:prstGeom prst="rect">
            <a:avLst/>
          </a:prstGeom>
          <a:noFill/>
        </p:spPr>
      </p:pic>
      <p:pic>
        <p:nvPicPr>
          <p:cNvPr id="4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3563888"/>
          </a:xfrm>
          <a:prstGeom prst="rect">
            <a:avLst/>
          </a:prstGeom>
          <a:noFill/>
        </p:spPr>
      </p:pic>
      <p:pic>
        <p:nvPicPr>
          <p:cNvPr id="5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94112"/>
            <a:ext cx="4572000" cy="3563888"/>
          </a:xfrm>
          <a:prstGeom prst="rect">
            <a:avLst/>
          </a:prstGeom>
          <a:noFill/>
        </p:spPr>
      </p:pic>
      <p:pic>
        <p:nvPicPr>
          <p:cNvPr id="6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94112"/>
            <a:ext cx="4572000" cy="356388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140968"/>
            <a:ext cx="7308304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2510605"/>
            <a:ext cx="184731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88641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Arial Black" pitchFamily="34" charset="0"/>
              </a:rPr>
              <a:t>Самоанализ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 Black" pitchFamily="34" charset="0"/>
              </a:rPr>
              <a:t>своей деятельности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(не </a:t>
            </a:r>
            <a:r>
              <a:rPr lang="ru-RU" sz="3600" b="1" dirty="0" err="1" smtClean="0">
                <a:solidFill>
                  <a:srgbClr val="C00000"/>
                </a:solidFill>
                <a:latin typeface="Arial Black" pitchFamily="34" charset="0"/>
              </a:rPr>
              <a:t>пед.технологий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) пишется в свободной форме, не более 2 листов, строго соблюдая шрифт, поля и т.п.</a:t>
            </a:r>
            <a:endParaRPr lang="ru-RU" sz="36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563888"/>
          </a:xfrm>
          <a:prstGeom prst="rect">
            <a:avLst/>
          </a:prstGeom>
          <a:noFill/>
        </p:spPr>
      </p:pic>
      <p:pic>
        <p:nvPicPr>
          <p:cNvPr id="4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3563888"/>
          </a:xfrm>
          <a:prstGeom prst="rect">
            <a:avLst/>
          </a:prstGeom>
          <a:noFill/>
        </p:spPr>
      </p:pic>
      <p:pic>
        <p:nvPicPr>
          <p:cNvPr id="5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94112"/>
            <a:ext cx="4572000" cy="3563888"/>
          </a:xfrm>
          <a:prstGeom prst="rect">
            <a:avLst/>
          </a:prstGeom>
          <a:noFill/>
        </p:spPr>
      </p:pic>
      <p:pic>
        <p:nvPicPr>
          <p:cNvPr id="6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94112"/>
            <a:ext cx="4572000" cy="356388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140968"/>
            <a:ext cx="7308304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2510605"/>
            <a:ext cx="184731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928670"/>
            <a:ext cx="72866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Arial Black" pitchFamily="34" charset="0"/>
              </a:rPr>
              <a:t>Публикации сканировать: титульный лист, 1 страницу, содержание и страницу, где начало вашего материала.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004.radikal.ru/i208/1008/6c/827086ce38b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20941784">
            <a:off x="740912" y="2441793"/>
            <a:ext cx="562696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Фотографируйте все экскурсии, открытые мероприятия, желательно просить у присутствующих отзыв.</a:t>
            </a:r>
            <a:endParaRPr lang="ru-RU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10" descr="http://www.topglobus.ru/skin/smile/s6123.gif"/>
          <p:cNvPicPr>
            <a:picLocks noChangeAspect="1" noChangeArrowheads="1" noCrop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5076056" y="1844824"/>
            <a:ext cx="4260930" cy="49237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52565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Обязательно прикладывайте все участия детей в конкурсах, их грамоты и сертификаты, просите, чтоб организаторы конкурсов писали – руководителя или воспитателя участника. На некоторых сайтах вручают грамоту и участнику, и воспитателю.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43.radikal.ru/i100/1008/b2/bf06bf82d96a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20962583">
            <a:off x="817648" y="1724548"/>
            <a:ext cx="505090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Не нужно скромничать при демонстрации авторских конспектов, разработок – за это ставится больше баллов в оценке.</a:t>
            </a:r>
            <a:endParaRPr lang="ru-RU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img1.liveinternet.ru/images/attach/c/1/62/297/62297931_1280860480_12416436_fondvertfonetoile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4572000" cy="3563888"/>
          </a:xfrm>
          <a:prstGeom prst="rect">
            <a:avLst/>
          </a:prstGeom>
          <a:noFill/>
        </p:spPr>
      </p:pic>
      <p:pic>
        <p:nvPicPr>
          <p:cNvPr id="10" name="Picture 8" descr="http://img1.liveinternet.ru/images/attach/c/1/62/297/62297931_1280860480_12416436_fondvertfonetoile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0"/>
            <a:ext cx="4572000" cy="3563888"/>
          </a:xfrm>
          <a:prstGeom prst="rect">
            <a:avLst/>
          </a:prstGeom>
          <a:noFill/>
        </p:spPr>
      </p:pic>
      <p:pic>
        <p:nvPicPr>
          <p:cNvPr id="11" name="Picture 8" descr="http://img1.liveinternet.ru/images/attach/c/1/62/297/62297931_1280860480_12416436_fondvertfonetoile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501008"/>
            <a:ext cx="4572000" cy="3563888"/>
          </a:xfrm>
          <a:prstGeom prst="rect">
            <a:avLst/>
          </a:prstGeom>
          <a:noFill/>
        </p:spPr>
      </p:pic>
      <p:pic>
        <p:nvPicPr>
          <p:cNvPr id="12" name="Picture 8" descr="http://img1.liveinternet.ru/images/attach/c/1/62/297/62297931_1280860480_12416436_fondvertfonetoile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3294112"/>
            <a:ext cx="4572000" cy="3563888"/>
          </a:xfrm>
          <a:prstGeom prst="rect">
            <a:avLst/>
          </a:prstGeom>
          <a:noFill/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-756592" y="2708920"/>
            <a:ext cx="8532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0648"/>
            <a:ext cx="6390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Портфолио</a:t>
            </a:r>
            <a:r>
              <a:rPr lang="ru-RU" sz="5400" b="1" dirty="0" smtClean="0">
                <a:solidFill>
                  <a:srgbClr val="C00000"/>
                </a:solidFill>
              </a:rPr>
              <a:t> – это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i="1" dirty="0" smtClean="0">
                <a:solidFill>
                  <a:srgbClr val="FF0000"/>
                </a:solidFill>
              </a:rPr>
              <a:t>визитная карточка</a:t>
            </a:r>
            <a:r>
              <a:rPr lang="ru-RU" sz="5400" dirty="0" smtClean="0">
                <a:solidFill>
                  <a:srgbClr val="FF0000"/>
                </a:solidFill>
              </a:rPr>
              <a:t>,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совокупность сведений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о человеке.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08.radikal.ru/i181/1008/75/627edec23899t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1" y="0"/>
            <a:ext cx="9144001" cy="7533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996952"/>
            <a:ext cx="9252520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Не нужно прикладывать во взаимодействие с родителями много </a:t>
            </a:r>
            <a:r>
              <a:rPr lang="ru-RU" b="1" dirty="0" smtClean="0">
                <a:solidFill>
                  <a:srgbClr val="903070"/>
                </a:solidFill>
                <a:latin typeface="Arial Black" pitchFamily="34" charset="0"/>
              </a:rPr>
              <a:t>однообразного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 материала, достаточно показать всё разнообразие работы, в том числе стенды, ведение сайта, личную переписку с консультацией родителям или домашним заданием.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1.liveinternet.ru/images/attach/c/1/62/297/62297923_1280860365_16259766_11492205_21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4644008" cy="3429000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1/62/297/62297923_1280860365_16259766_11492205_21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3429000"/>
            <a:ext cx="4644008" cy="3429000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1/62/297/62297923_1280860365_16259766_11492205_21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429000"/>
            <a:ext cx="4644008" cy="3429000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1/62/297/62297923_1280860365_16259766_11492205_21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0"/>
            <a:ext cx="4644008" cy="3429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Не прикладывайте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ни одного сертификата с  мероприятия, где сами не присутствовали - поднимают лист регистрировавшихся (например конференции) и сразу отказывают в проверке  портфолио.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8132" name="Picture 4" descr="http://akartinki.narod.ru/2/ANIMASHKI30.gif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5905378" y="4000504"/>
            <a:ext cx="2918513" cy="2665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Отнеситесь критично к самооценке.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Проверьте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, достаточно ли Вы доказали высокую оценку своей работы, ведь эксперт лично Вас не знает и не знаком с Вашей работой</a:t>
            </a:r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endParaRPr lang="ru-RU" sz="4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4908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b="1" i="1" dirty="0" smtClean="0">
                <a:solidFill>
                  <a:srgbClr val="00B050"/>
                </a:solidFill>
                <a:latin typeface="+mn-lt"/>
              </a:rPr>
              <a:t>Прежде чем отправлять материал на конкурс, проверяйте, кто организатор конкурса. </a:t>
            </a:r>
            <a:br>
              <a:rPr lang="ru-RU" sz="4000" b="1" i="1" dirty="0" smtClean="0">
                <a:solidFill>
                  <a:srgbClr val="00B05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00B050"/>
                </a:solidFill>
                <a:latin typeface="+mn-lt"/>
              </a:rPr>
              <a:t>Эксперт при проверке </a:t>
            </a:r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>не засчитывает</a:t>
            </a:r>
            <a:r>
              <a:rPr lang="ru-RU" sz="4000" b="1" i="1" dirty="0" smtClean="0">
                <a:solidFill>
                  <a:srgbClr val="00B050"/>
                </a:solidFill>
                <a:latin typeface="+mn-lt"/>
              </a:rPr>
              <a:t> конкурсы от какого –либо частного ИП, а они платные. </a:t>
            </a:r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Не берите кота в мешке. Участвуйте в конкурсах при педуниверситетах и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педколледжах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5060" name="Picture 4" descr="http://www.smayli.ru/data/smiles/predmet-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5143512"/>
            <a:ext cx="1676396" cy="1442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47251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b="1" i="1" dirty="0" smtClean="0">
                <a:solidFill>
                  <a:srgbClr val="7030A0"/>
                </a:solidFill>
                <a:latin typeface="+mn-lt"/>
              </a:rPr>
              <a:t>Оптимизируйте материалы. </a:t>
            </a:r>
            <a:br>
              <a:rPr lang="ru-RU" sz="40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+mn-lt"/>
              </a:rPr>
              <a:t>Ваша работа пойдет быстрее, если все ваши </a:t>
            </a:r>
            <a:br>
              <a:rPr lang="ru-RU" sz="40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+mn-lt"/>
              </a:rPr>
              <a:t>документы будут меньше «весить». В сканированных копиях обрежьте края,</a:t>
            </a:r>
            <a:br>
              <a:rPr lang="ru-RU" sz="40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+mn-lt"/>
              </a:rPr>
              <a:t>«сожмите» их - это </a:t>
            </a:r>
            <a:br>
              <a:rPr lang="ru-RU" sz="40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+mn-lt"/>
              </a:rPr>
              <a:t>специальная функция для обработки изображений. Проследите, чтобы презентации были </a:t>
            </a:r>
            <a:br>
              <a:rPr lang="ru-RU" sz="4000" b="1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+mn-lt"/>
              </a:rPr>
              <a:t>«легкими» и «сжатыми».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 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img1.liveinternet.ru/images/attach/c/0/36/123/36123756_17325943_7397383_22812482_f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6632"/>
            <a:ext cx="917321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5400" b="1" i="1" dirty="0" smtClean="0">
                <a:solidFill>
                  <a:schemeClr val="bg1"/>
                </a:solidFill>
              </a:rPr>
              <a:t>Выбор интернет – браузера. </a:t>
            </a:r>
            <a:br>
              <a:rPr lang="ru-RU" sz="5400" b="1" i="1" dirty="0" smtClean="0">
                <a:solidFill>
                  <a:schemeClr val="bg1"/>
                </a:solidFill>
              </a:rPr>
            </a:br>
            <a:r>
              <a:rPr lang="ru-RU" sz="5400" b="1" i="1" dirty="0" smtClean="0">
                <a:solidFill>
                  <a:schemeClr val="bg1"/>
                </a:solidFill>
              </a:rPr>
              <a:t>Лучше </a:t>
            </a:r>
            <a:r>
              <a:rPr lang="ru-RU" sz="5400" b="1" i="1" dirty="0" err="1" smtClean="0">
                <a:solidFill>
                  <a:schemeClr val="bg1"/>
                </a:solidFill>
              </a:rPr>
              <a:t>Mozilla</a:t>
            </a:r>
            <a:r>
              <a:rPr lang="ru-RU" sz="5400" b="1" i="1" dirty="0" smtClean="0">
                <a:solidFill>
                  <a:schemeClr val="bg1"/>
                </a:solidFill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</a:rPr>
              <a:t>Firefox</a:t>
            </a:r>
            <a:r>
              <a:rPr lang="ru-RU" sz="5400" b="1" i="1" dirty="0" smtClean="0">
                <a:solidFill>
                  <a:schemeClr val="bg1"/>
                </a:solidFill>
              </a:rPr>
              <a:t> и </a:t>
            </a:r>
            <a:r>
              <a:rPr lang="ru-RU" sz="5400" b="1" i="1" dirty="0" err="1" smtClean="0">
                <a:solidFill>
                  <a:schemeClr val="bg1"/>
                </a:solidFill>
              </a:rPr>
              <a:t>Opera</a:t>
            </a:r>
            <a:r>
              <a:rPr lang="ru-RU" sz="5400" b="1" i="1" dirty="0" smtClean="0">
                <a:solidFill>
                  <a:schemeClr val="bg1"/>
                </a:solidFill>
              </a:rPr>
              <a:t>. Они оба хорошо работают с сайтом.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  <a:t> </a:t>
            </a:r>
            <a:endParaRPr lang="ru-RU" sz="6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5666628"/>
            <a:ext cx="10116617" cy="114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90307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90307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90307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solidFill>
                <a:srgbClr val="90307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90307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03070"/>
                </a:solidFill>
                <a:effectLst/>
                <a:ea typeface="Times New Roman" pitchFamily="18" charset="0"/>
                <a:cs typeface="Arial" pitchFamily="34" charset="0"/>
              </a:rPr>
              <a:t>Интерфейс сайта примерно понятен.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03070"/>
                </a:solidFill>
                <a:effectLst/>
                <a:ea typeface="Times New Roman" pitchFamily="18" charset="0"/>
                <a:cs typeface="Arial" pitchFamily="34" charset="0"/>
              </a:rPr>
              <a:t>Если вы хотя бы один раз отправляли электронное письмо, то у </a:t>
            </a:r>
            <a:r>
              <a:rPr lang="ru-RU" sz="4000" b="1" i="1" dirty="0" smtClean="0">
                <a:solidFill>
                  <a:srgbClr val="903070"/>
                </a:solidFill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03070"/>
                </a:solidFill>
                <a:effectLst/>
                <a:ea typeface="Times New Roman" pitchFamily="18" charset="0"/>
                <a:cs typeface="Arial" pitchFamily="34" charset="0"/>
              </a:rPr>
              <a:t>ас не будет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03070"/>
                </a:solidFill>
                <a:effectLst/>
                <a:ea typeface="Times New Roman" pitchFamily="18" charset="0"/>
                <a:cs typeface="Arial" pitchFamily="34" charset="0"/>
              </a:rPr>
              <a:t>никаких проблем. Смело пробуйте и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90307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903070"/>
                </a:solidFill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03070"/>
                </a:solidFill>
                <a:effectLst/>
                <a:ea typeface="Times New Roman" pitchFamily="18" charset="0"/>
                <a:cs typeface="Arial" pitchFamily="34" charset="0"/>
              </a:rPr>
              <a:t>кспериментируйте!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90307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Главное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03070"/>
                </a:solidFill>
                <a:effectLst/>
                <a:ea typeface="Times New Roman" pitchFamily="18" charset="0"/>
                <a:cs typeface="Arial" pitchFamily="34" charset="0"/>
              </a:rPr>
              <a:t>, начать заполнять портфолио. Если вы внесли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03070"/>
                </a:solidFill>
                <a:effectLst/>
                <a:ea typeface="Times New Roman" pitchFamily="18" charset="0"/>
                <a:cs typeface="Arial" pitchFamily="34" charset="0"/>
              </a:rPr>
              <a:t>не ту запись или прикрепили не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90307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03070"/>
                </a:solidFill>
                <a:effectLst/>
                <a:ea typeface="Times New Roman" pitchFamily="18" charset="0"/>
                <a:cs typeface="Arial" pitchFamily="34" charset="0"/>
              </a:rPr>
              <a:t>тот файл, то предусмотрена кнопка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03070"/>
                </a:solidFill>
                <a:effectLst/>
                <a:ea typeface="Times New Roman" pitchFamily="18" charset="0"/>
                <a:cs typeface="Arial" pitchFamily="34" charset="0"/>
              </a:rPr>
              <a:t>удалить.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903070"/>
              </a:solidFill>
              <a:effectLst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6952"/>
            <a:ext cx="5508104" cy="1143000"/>
          </a:xfrm>
        </p:spPr>
        <p:txBody>
          <a:bodyPr>
            <a:noAutofit/>
          </a:bodyPr>
          <a:lstStyle/>
          <a:p>
            <a:pPr algn="l"/>
            <a:r>
              <a:rPr lang="ru-RU" b="1" i="1" dirty="0" smtClean="0">
                <a:latin typeface="+mn-lt"/>
              </a:rPr>
              <a:t>Уважаемые коллеги! Заполнение портфолио – очень кропотливый труд; дело не двух дней -  может занять от нескольких недель до нескольких месяцев.</a:t>
            </a:r>
            <a:endParaRPr lang="ru-RU" b="1" i="1" dirty="0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82" name="Picture 30" descr="http://jpg-lyubov.ru/_ph/143/2/68483546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9096" cy="6858000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95536" y="692696"/>
            <a:ext cx="8604448" cy="524745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Благодарю за внимание! </a:t>
            </a:r>
            <a:b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FF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4644008" cy="3429000"/>
          </a:xfrm>
          <a:prstGeom prst="rect">
            <a:avLst/>
          </a:prstGeom>
          <a:noFill/>
        </p:spPr>
      </p:pic>
      <p:pic>
        <p:nvPicPr>
          <p:cNvPr id="4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3429000"/>
            <a:ext cx="4644008" cy="3429000"/>
          </a:xfrm>
          <a:prstGeom prst="rect">
            <a:avLst/>
          </a:prstGeom>
          <a:noFill/>
        </p:spPr>
      </p:pic>
      <p:pic>
        <p:nvPicPr>
          <p:cNvPr id="5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4644008" y="3429000"/>
            <a:ext cx="4499992" cy="3429000"/>
          </a:xfrm>
          <a:prstGeom prst="rect">
            <a:avLst/>
          </a:prstGeom>
          <a:noFill/>
        </p:spPr>
      </p:pic>
      <p:pic>
        <p:nvPicPr>
          <p:cNvPr id="6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784976" cy="1143000"/>
          </a:xfrm>
        </p:spPr>
        <p:txBody>
          <a:bodyPr>
            <a:noAutofit/>
          </a:bodyPr>
          <a:lstStyle/>
          <a:p>
            <a:pPr lvl="0"/>
            <a:r>
              <a:rPr lang="ru-RU" sz="4800" b="1" i="1" dirty="0" smtClean="0">
                <a:solidFill>
                  <a:srgbClr val="00B050"/>
                </a:solidFill>
                <a:cs typeface="Angsana New" pitchFamily="18" charset="-34"/>
              </a:rPr>
              <a:t>Портфолио - досье</a:t>
            </a:r>
            <a:r>
              <a:rPr lang="ru-RU" sz="4000" i="1" dirty="0" smtClean="0">
                <a:solidFill>
                  <a:srgbClr val="00B050"/>
                </a:solidFill>
                <a:cs typeface="Angsana New" pitchFamily="18" charset="-34"/>
              </a:rPr>
              <a:t>,</a:t>
            </a:r>
            <a:r>
              <a:rPr lang="ru-RU" sz="4000" i="1" dirty="0" smtClean="0">
                <a:cs typeface="Angsana New" pitchFamily="18" charset="-34"/>
              </a:rPr>
              <a:t/>
            </a:r>
            <a:br>
              <a:rPr lang="ru-RU" sz="4000" i="1" dirty="0" smtClean="0">
                <a:cs typeface="Angsana New" pitchFamily="18" charset="-34"/>
              </a:rPr>
            </a:br>
            <a:r>
              <a:rPr lang="ru-RU" i="1" dirty="0" smtClean="0">
                <a:cs typeface="Angsana New" pitchFamily="18" charset="-34"/>
              </a:rPr>
              <a:t> </a:t>
            </a:r>
            <a:r>
              <a:rPr lang="ru-RU" b="1" i="1" dirty="0" smtClean="0">
                <a:solidFill>
                  <a:srgbClr val="92D050"/>
                </a:solidFill>
                <a:cs typeface="Angsana New" pitchFamily="18" charset="-34"/>
              </a:rPr>
              <a:t>т.е. собрание документов, образцов работ, фотографий, </a:t>
            </a:r>
            <a:br>
              <a:rPr lang="ru-RU" b="1" i="1" dirty="0" smtClean="0">
                <a:solidFill>
                  <a:srgbClr val="92D050"/>
                </a:solidFill>
                <a:cs typeface="Angsana New" pitchFamily="18" charset="-34"/>
              </a:rPr>
            </a:br>
            <a:r>
              <a:rPr lang="ru-RU" b="1" i="1" dirty="0" smtClean="0">
                <a:solidFill>
                  <a:srgbClr val="92D050"/>
                </a:solidFill>
                <a:cs typeface="Angsana New" pitchFamily="18" charset="-34"/>
              </a:rPr>
              <a:t>дающих представление о возможностях, </a:t>
            </a:r>
            <a:br>
              <a:rPr lang="ru-RU" b="1" i="1" dirty="0" smtClean="0">
                <a:solidFill>
                  <a:srgbClr val="92D050"/>
                </a:solidFill>
                <a:cs typeface="Angsana New" pitchFamily="18" charset="-34"/>
              </a:rPr>
            </a:br>
            <a:r>
              <a:rPr lang="ru-RU" b="1" i="1" dirty="0" smtClean="0">
                <a:solidFill>
                  <a:srgbClr val="92D050"/>
                </a:solidFill>
                <a:cs typeface="Angsana New" pitchFamily="18" charset="-34"/>
              </a:rPr>
              <a:t>услугах воспитателя </a:t>
            </a:r>
            <a:br>
              <a:rPr lang="ru-RU" b="1" i="1" dirty="0" smtClean="0">
                <a:solidFill>
                  <a:srgbClr val="92D050"/>
                </a:solidFill>
                <a:cs typeface="Angsana New" pitchFamily="18" charset="-34"/>
              </a:rPr>
            </a:br>
            <a:r>
              <a:rPr lang="ru-RU" b="1" i="1" dirty="0" smtClean="0">
                <a:solidFill>
                  <a:srgbClr val="92D050"/>
                </a:solidFill>
                <a:cs typeface="Angsana New" pitchFamily="18" charset="-34"/>
              </a:rPr>
              <a:t>или специалиста.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388" name="Picture 4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5772150"/>
            <a:ext cx="1143000" cy="1085850"/>
          </a:xfrm>
          <a:prstGeom prst="rect">
            <a:avLst/>
          </a:prstGeom>
          <a:noFill/>
        </p:spPr>
      </p:pic>
      <p:pic>
        <p:nvPicPr>
          <p:cNvPr id="16390" name="Picture 6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0928"/>
            <a:ext cx="1143000" cy="1085850"/>
          </a:xfrm>
          <a:prstGeom prst="rect">
            <a:avLst/>
          </a:prstGeom>
          <a:noFill/>
        </p:spPr>
      </p:pic>
      <p:pic>
        <p:nvPicPr>
          <p:cNvPr id="16392" name="Picture 8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336" y="5772150"/>
            <a:ext cx="1143000" cy="1085850"/>
          </a:xfrm>
          <a:prstGeom prst="rect">
            <a:avLst/>
          </a:prstGeom>
          <a:noFill/>
        </p:spPr>
      </p:pic>
      <p:pic>
        <p:nvPicPr>
          <p:cNvPr id="16394" name="Picture 10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772150"/>
            <a:ext cx="1143000" cy="1085850"/>
          </a:xfrm>
          <a:prstGeom prst="rect">
            <a:avLst/>
          </a:prstGeom>
          <a:noFill/>
        </p:spPr>
      </p:pic>
      <p:pic>
        <p:nvPicPr>
          <p:cNvPr id="16396" name="Picture 12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476672"/>
            <a:ext cx="1143000" cy="1085850"/>
          </a:xfrm>
          <a:prstGeom prst="rect">
            <a:avLst/>
          </a:prstGeom>
          <a:noFill/>
        </p:spPr>
      </p:pic>
      <p:pic>
        <p:nvPicPr>
          <p:cNvPr id="16398" name="Picture 14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1143000" cy="1085850"/>
          </a:xfrm>
          <a:prstGeom prst="rect">
            <a:avLst/>
          </a:prstGeom>
          <a:noFill/>
        </p:spPr>
      </p:pic>
      <p:pic>
        <p:nvPicPr>
          <p:cNvPr id="16400" name="Picture 16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2564904"/>
            <a:ext cx="1143000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1.liveinternet.ru/images/attach/c/3/77/227/77227361_Skazochmir_1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52735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784976" cy="1143000"/>
          </a:xfrm>
        </p:spPr>
        <p:txBody>
          <a:bodyPr>
            <a:noAutofit/>
          </a:bodyPr>
          <a:lstStyle/>
          <a:p>
            <a:pPr marL="914400" lvl="0" indent="-914400"/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Для чего это нам нужно?</a:t>
            </a:r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600" b="1" dirty="0" smtClean="0"/>
              <a:t>- реально представить результаты своего труда;</a:t>
            </a:r>
            <a:br>
              <a:rPr lang="ru-RU" sz="3600" b="1" dirty="0" smtClean="0"/>
            </a:br>
            <a:r>
              <a:rPr lang="ru-RU" sz="3600" b="1" dirty="0" smtClean="0"/>
              <a:t>- увидеть свои резервы;</a:t>
            </a:r>
            <a:br>
              <a:rPr lang="ru-RU" sz="3600" b="1" dirty="0" smtClean="0"/>
            </a:br>
            <a:r>
              <a:rPr lang="ru-RU" sz="3600" b="1" dirty="0" smtClean="0"/>
              <a:t>- иметь стимул к самосовершенствованию;</a:t>
            </a:r>
            <a:br>
              <a:rPr lang="ru-RU" sz="3600" b="1" dirty="0" smtClean="0"/>
            </a:br>
            <a:r>
              <a:rPr lang="ru-RU" sz="3600" b="1" dirty="0" smtClean="0"/>
              <a:t>- осуществлять непрерывную диагностику результатов своего труда(мониторинг);</a:t>
            </a:r>
            <a:br>
              <a:rPr lang="ru-RU" sz="3600" b="1" dirty="0" smtClean="0"/>
            </a:br>
            <a:r>
              <a:rPr lang="ru-RU" sz="3600" b="1" dirty="0" smtClean="0"/>
              <a:t>- поддерживать и стимулировать свою мотивацию к саморазвитию.</a:t>
            </a:r>
            <a:br>
              <a:rPr lang="ru-RU" sz="3600" b="1" dirty="0" smtClean="0"/>
            </a:b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b/3/17/662/17662312_9286756_serdceroz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491880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b/3/17/662/17662312_9286756_serdceroz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3491880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b/3/17/662/17662312_9286756_serdceroz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366120"/>
            <a:ext cx="4572000" cy="3491880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b/3/17/662/17662312_9286756_serdceroz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66120"/>
            <a:ext cx="4572000" cy="349188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980728"/>
            <a:ext cx="8892480" cy="403244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3"/>
                </a:solidFill>
              </a:rPr>
              <a:t>Основной смысл заполнения портфолио – “показать всё, на что ты способен”.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438" name="Picture 6" descr="блестяшки 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4429125"/>
            <a:ext cx="2009775" cy="2428875"/>
          </a:xfrm>
          <a:prstGeom prst="rect">
            <a:avLst/>
          </a:prstGeom>
          <a:noFill/>
        </p:spPr>
      </p:pic>
      <p:pic>
        <p:nvPicPr>
          <p:cNvPr id="18440" name="Picture 8" descr="http://dl9.glitter-graphics.net/pub/619/619589ga2upyu3st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24559"/>
            <a:ext cx="2267744" cy="27334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ms.mts.ru/datas1/000/001/256/1256626_thumb.gif"/>
          <p:cNvPicPr>
            <a:picLocks noChangeAspect="1" noChangeArrowheads="1" noCrop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6408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5604" name="Picture 4" descr="http://www.yoursmileys.ru/gsmile/candy/g07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555514">
            <a:off x="185947" y="2105864"/>
            <a:ext cx="1019175" cy="1009650"/>
          </a:xfrm>
          <a:prstGeom prst="rect">
            <a:avLst/>
          </a:prstGeom>
          <a:noFill/>
        </p:spPr>
      </p:pic>
      <p:pic>
        <p:nvPicPr>
          <p:cNvPr id="25606" name="Picture 6" descr="http://www.yoursmileys.ru/gsmile/candy/g07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18561">
            <a:off x="7874990" y="5437618"/>
            <a:ext cx="1019175" cy="1009650"/>
          </a:xfrm>
          <a:prstGeom prst="rect">
            <a:avLst/>
          </a:prstGeom>
          <a:noFill/>
        </p:spPr>
      </p:pic>
      <p:pic>
        <p:nvPicPr>
          <p:cNvPr id="25608" name="Picture 8" descr="http://www.yoursmileys.ru/gsmile/candy/g07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94174">
            <a:off x="7917122" y="113086"/>
            <a:ext cx="1019175" cy="1009650"/>
          </a:xfrm>
          <a:prstGeom prst="rect">
            <a:avLst/>
          </a:prstGeom>
          <a:noFill/>
        </p:spPr>
      </p:pic>
      <p:pic>
        <p:nvPicPr>
          <p:cNvPr id="25610" name="Picture 10" descr="http://www.yoursmileys.ru/gsmile/candy/g07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49279">
            <a:off x="2906681" y="400583"/>
            <a:ext cx="1019175" cy="10096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3501008"/>
            <a:ext cx="61206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portfolio-edu.ru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eren11.narod.ru/photo06.jpg"/>
          <p:cNvPicPr>
            <a:picLocks noChangeAspect="1" noChangeArrowheads="1"/>
          </p:cNvPicPr>
          <p:nvPr/>
        </p:nvPicPr>
        <p:blipFill>
          <a:blip r:embed="rId2" cstate="email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3018439"/>
            <a:ext cx="917911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Основная цель портфолио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проанализировать и представить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значимые профессиональные результаты,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достигнутые педагогом в разнообразных видах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творческой, самообразовательной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деятельности.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eren11.narod.ru/photo06.jpg"/>
          <p:cNvPicPr>
            <a:picLocks noChangeAspect="1" noChangeArrowheads="1"/>
          </p:cNvPicPr>
          <p:nvPr/>
        </p:nvPicPr>
        <p:blipFill>
          <a:blip r:embed="rId2" cstate="email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8753" y="-1975187"/>
            <a:ext cx="9095247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Обязательная часть: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личная карточка (основные сведения о педагоге);</a:t>
            </a: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копия диплома (других документов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об образовании);</a:t>
            </a: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копия аттестационного листа</a:t>
            </a: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копия документа о повышении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квалификации (курсы);</a:t>
            </a: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копии наградных документов;</a:t>
            </a: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цветное сканирование, чтобы была цветная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печать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iza-74.ucoz.ru/_nw/7/1737772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36712" y="-4851920"/>
            <a:ext cx="12025336" cy="112058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4221088"/>
            <a:ext cx="9324528" cy="21511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-387423"/>
            <a:ext cx="5958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спокойной обстановке изучайте каждый конспект занятия, отзыв или презентацию, даже если уверены, что всё верно!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398</Words>
  <Application>Microsoft Office PowerPoint</Application>
  <PresentationFormat>Экран (4:3)</PresentationFormat>
  <Paragraphs>134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Портфолио педагог дополнительного образования МБУДО «ДДЮТ» Черепахина М.И</vt:lpstr>
      <vt:lpstr>Слайд 2</vt:lpstr>
      <vt:lpstr>Портфолио - досье,  т.е. собрание документов, образцов работ, фотографий,  дающих представление о возможностях,  услугах воспитателя  или специалиста. </vt:lpstr>
      <vt:lpstr>  Для чего это нам нужно? - реально представить результаты своего труда; - увидеть свои резервы; - иметь стимул к самосовершенствованию; - осуществлять непрерывную диагностику результатов своего труда(мониторинг); - поддерживать и стимулировать свою мотивацию к саморазвитию. </vt:lpstr>
      <vt:lpstr>Основной смысл заполнения портфолио – “показать всё, на что ты способен”. </vt:lpstr>
      <vt:lpstr> </vt:lpstr>
      <vt:lpstr> </vt:lpstr>
      <vt:lpstr> </vt:lpstr>
      <vt:lpstr> </vt:lpstr>
      <vt:lpstr>  Каждый   конспект – выступление  должен подтверждаться  справкой-подтверждением,  с печатью учреждения. </vt:lpstr>
      <vt:lpstr>Обязательно каждый материал – конспект, отзыв, выступление, отчёт должны датироваться.</vt:lpstr>
      <vt:lpstr> </vt:lpstr>
      <vt:lpstr> </vt:lpstr>
      <vt:lpstr>Слайд 14</vt:lpstr>
      <vt:lpstr> </vt:lpstr>
      <vt:lpstr> </vt:lpstr>
      <vt:lpstr>Фотографируйте все экскурсии, открытые мероприятия, желательно просить у присутствующих отзыв.</vt:lpstr>
      <vt:lpstr>Слайд 18</vt:lpstr>
      <vt:lpstr>   Не нужно скромничать при демонстрации авторских конспектов, разработок – за это ставится больше баллов в оценке.</vt:lpstr>
      <vt:lpstr>Не нужно прикладывать во взаимодействие с родителями много однообразного материала, достаточно показать всё разнообразие работы, в том числе стенды, ведение сайта, личную переписку с консультацией родителям или домашним заданием.</vt:lpstr>
      <vt:lpstr>Не прикладывайте ни одного сертификата с  мероприятия, где сами не присутствовали - поднимают лист регистрировавшихся (например конференции) и сразу отказывают в проверке  портфолио.</vt:lpstr>
      <vt:lpstr>  Отнеситесь критично к самооценке. Проверьте, достаточно ли Вы доказали высокую оценку своей работы, ведь эксперт лично Вас не знает и не знаком с Вашей работой.</vt:lpstr>
      <vt:lpstr>   Прежде чем отправлять материал на конкурс, проверяйте, кто организатор конкурса.  Эксперт при проверке не засчитывает конкурсы от какого –либо частного ИП, а они платные.  Не берите кота в мешке. Участвуйте в конкурсах при педуниверситетах и педколледжах.</vt:lpstr>
      <vt:lpstr>                 Оптимизируйте материалы.  Ваша работа пойдет быстрее, если все ваши  документы будут меньше «весить». В сканированных копиях обрежьте края, «сожмите» их - это  специальная функция для обработки изображений. Проследите, чтобы презентации были  «легкими» и «сжатыми».         </vt:lpstr>
      <vt:lpstr>            Выбор интернет – браузера.  Лучше Mozilla Firefox и Opera. Они оба хорошо работают с сайтом. </vt:lpstr>
      <vt:lpstr> </vt:lpstr>
      <vt:lpstr>Уважаемые коллеги! Заполнение портфолио – очень кропотливый труд; дело не двух дней -  может занять от нескольких недель до нескольких месяцев.</vt:lpstr>
      <vt:lpstr>Благодарю за внимание!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обогащение словаря ребёнка</dc:title>
  <dc:creator>Светлана</dc:creator>
  <cp:lastModifiedBy>денис</cp:lastModifiedBy>
  <cp:revision>68</cp:revision>
  <dcterms:created xsi:type="dcterms:W3CDTF">2012-12-26T11:44:37Z</dcterms:created>
  <dcterms:modified xsi:type="dcterms:W3CDTF">2016-11-13T15:08:18Z</dcterms:modified>
</cp:coreProperties>
</file>