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1" r:id="rId6"/>
    <p:sldId id="257" r:id="rId7"/>
    <p:sldId id="258" r:id="rId8"/>
    <p:sldId id="263" r:id="rId9"/>
    <p:sldId id="259" r:id="rId10"/>
    <p:sldId id="269" r:id="rId11"/>
    <p:sldId id="270" r:id="rId12"/>
    <p:sldId id="260" r:id="rId13"/>
    <p:sldId id="264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136904" cy="3816424"/>
          </a:xfrm>
        </p:spPr>
        <p:txBody>
          <a:bodyPr>
            <a:normAutofit/>
          </a:bodyPr>
          <a:lstStyle/>
          <a:p>
            <a:r>
              <a:rPr lang="ru-RU" dirty="0"/>
              <a:t>Пункт 11. Организации, осуществляющие образовательную деятельность, ежегодно обновляют дополнительные общеобразовательные программы с учетом развития науки, техники, культуры, экономики, технологий и социальной сферы.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504056"/>
          </a:xfrm>
        </p:spPr>
        <p:txBody>
          <a:bodyPr/>
          <a:lstStyle/>
          <a:p>
            <a:pPr marL="182880" indent="0">
              <a:buNone/>
            </a:pPr>
            <a:r>
              <a:rPr lang="ru-RU" sz="2000" dirty="0"/>
              <a:t>Приказ Министерства просвещения Российской Федерации </a:t>
            </a:r>
            <a:br>
              <a:rPr lang="ru-RU" sz="2000" dirty="0"/>
            </a:br>
            <a:r>
              <a:rPr lang="ru-RU" sz="2000" dirty="0"/>
              <a:t>от 9 ноября 2018 г. № 196 «Об утверждении порядка </a:t>
            </a:r>
            <a:br>
              <a:rPr lang="ru-RU" sz="2000" dirty="0"/>
            </a:br>
            <a:r>
              <a:rPr lang="ru-RU" sz="2000" dirty="0"/>
              <a:t>организации и осуществления образовательной деятельности </a:t>
            </a:r>
            <a:br>
              <a:rPr lang="ru-RU" sz="2000" dirty="0"/>
            </a:br>
            <a:r>
              <a:rPr lang="ru-RU" sz="2000" dirty="0"/>
              <a:t>по дополнительным общеобразовательным программам»</a:t>
            </a:r>
          </a:p>
        </p:txBody>
      </p:sp>
    </p:spTree>
    <p:extLst>
      <p:ext uri="{BB962C8B-B14F-4D97-AF65-F5344CB8AC3E}">
        <p14:creationId xmlns:p14="http://schemas.microsoft.com/office/powerpoint/2010/main" val="153618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964488" cy="4896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2.4. Оценочные материалы –пакет диагностических методик, позволяющих определить достижение учащимися планируемых результатов(ФЗ</a:t>
            </a:r>
            <a:r>
              <a:rPr lang="ru-RU" dirty="0"/>
              <a:t>№273,ст.2,п.9;ст.47,п.5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данном подразделе также необходимо описать систему оценивания образовательных результатов - систему, критериев и показателей оценивания (существуют, например, балльная, рейтинговая, зачетная системы оценивания).</a:t>
            </a:r>
          </a:p>
          <a:p>
            <a:r>
              <a:rPr lang="ru-RU" dirty="0" smtClean="0"/>
              <a:t>Можно указать формы и способы аттестации с присвоением званий, если они возможны (например, по итогам освоения программы 1 года обучения обучающемуся присваивается звание подмастерья, второго-мастера и др.), формы сертификации программы (свидетельство, диплом, зачётная книжка, методическое портфолио др</a:t>
            </a:r>
            <a:r>
              <a:rPr lang="ru-RU" dirty="0"/>
              <a:t>.).</a:t>
            </a:r>
          </a:p>
          <a:p>
            <a:r>
              <a:rPr lang="ru-RU" dirty="0" smtClean="0"/>
              <a:t>Указываются формы, в которых фиксируется результат освоения программы (формы подведения итогов освоения программы</a:t>
            </a:r>
            <a:r>
              <a:rPr lang="ru-RU" dirty="0"/>
              <a:t>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2. Комплекс организационно-педагогических </a:t>
            </a:r>
            <a:r>
              <a:rPr lang="ru-RU" sz="1800" b="0" dirty="0"/>
              <a:t>условий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3819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964488" cy="489654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Спектр способов и форм выявления результатов  (методы диагностики результата): </a:t>
            </a:r>
          </a:p>
          <a:p>
            <a:r>
              <a:rPr lang="ru-RU" dirty="0" smtClean="0"/>
              <a:t>- </a:t>
            </a:r>
            <a:r>
              <a:rPr lang="ru-RU" dirty="0"/>
              <a:t>а</a:t>
            </a:r>
            <a:r>
              <a:rPr lang="ru-RU" dirty="0" smtClean="0"/>
              <a:t>нализ </a:t>
            </a:r>
            <a:r>
              <a:rPr lang="ru-RU" dirty="0"/>
              <a:t>мероприятий</a:t>
            </a:r>
          </a:p>
          <a:p>
            <a:r>
              <a:rPr lang="ru-RU" dirty="0" smtClean="0"/>
              <a:t>- диагностические </a:t>
            </a:r>
            <a:r>
              <a:rPr lang="ru-RU" dirty="0"/>
              <a:t>игры</a:t>
            </a:r>
          </a:p>
          <a:p>
            <a:r>
              <a:rPr lang="ru-RU" dirty="0" smtClean="0"/>
              <a:t>- </a:t>
            </a:r>
            <a:r>
              <a:rPr lang="ru-RU" dirty="0"/>
              <a:t>а</a:t>
            </a:r>
            <a:r>
              <a:rPr lang="ru-RU" dirty="0" smtClean="0"/>
              <a:t>нкетирование</a:t>
            </a:r>
            <a:r>
              <a:rPr lang="ru-RU" dirty="0"/>
              <a:t>, опрос, собеседование</a:t>
            </a:r>
          </a:p>
          <a:p>
            <a:r>
              <a:rPr lang="ru-RU" dirty="0" smtClean="0"/>
              <a:t>- диагностическая </a:t>
            </a:r>
            <a:r>
              <a:rPr lang="ru-RU" dirty="0"/>
              <a:t>беседа</a:t>
            </a:r>
          </a:p>
          <a:p>
            <a:r>
              <a:rPr lang="ru-RU" dirty="0" smtClean="0"/>
              <a:t>- самооценка </a:t>
            </a:r>
            <a:r>
              <a:rPr lang="ru-RU" dirty="0"/>
              <a:t>обучающихся </a:t>
            </a:r>
          </a:p>
          <a:p>
            <a:r>
              <a:rPr lang="ru-RU" dirty="0" smtClean="0"/>
              <a:t>- взаимная </a:t>
            </a:r>
            <a:r>
              <a:rPr lang="ru-RU" dirty="0"/>
              <a:t>аттестация</a:t>
            </a:r>
          </a:p>
          <a:p>
            <a:r>
              <a:rPr lang="ru-RU" dirty="0" smtClean="0"/>
              <a:t>-</a:t>
            </a:r>
            <a:r>
              <a:rPr lang="ru-RU" dirty="0"/>
              <a:t> </a:t>
            </a:r>
            <a:r>
              <a:rPr lang="ru-RU" dirty="0" smtClean="0"/>
              <a:t>педагогическое </a:t>
            </a:r>
            <a:r>
              <a:rPr lang="ru-RU" dirty="0"/>
              <a:t>наблюдение</a:t>
            </a:r>
          </a:p>
          <a:p>
            <a:r>
              <a:rPr lang="ru-RU" dirty="0" smtClean="0"/>
              <a:t>- выставки</a:t>
            </a:r>
            <a:r>
              <a:rPr lang="ru-RU" dirty="0"/>
              <a:t>, фестивали, концерты, конкурсы, соревнования </a:t>
            </a:r>
          </a:p>
          <a:p>
            <a:r>
              <a:rPr lang="ru-RU" dirty="0" smtClean="0"/>
              <a:t>- </a:t>
            </a:r>
            <a:r>
              <a:rPr lang="ru-RU" dirty="0"/>
              <a:t>э</a:t>
            </a:r>
            <a:r>
              <a:rPr lang="ru-RU" dirty="0" smtClean="0"/>
              <a:t>кзамены</a:t>
            </a:r>
            <a:r>
              <a:rPr lang="ru-RU" dirty="0"/>
              <a:t>, зачеты и др.</a:t>
            </a:r>
          </a:p>
          <a:p>
            <a:endParaRPr lang="ru-RU" dirty="0" smtClean="0"/>
          </a:p>
          <a:p>
            <a:r>
              <a:rPr lang="ru-RU" dirty="0" smtClean="0"/>
              <a:t>Формы </a:t>
            </a:r>
            <a:r>
              <a:rPr lang="ru-RU" dirty="0"/>
              <a:t>фиксации </a:t>
            </a:r>
            <a:r>
              <a:rPr lang="ru-RU" dirty="0" smtClean="0"/>
              <a:t>результатов: грамоты, дипломы, зачетная книжка, творческая книжка, журнал, дневники, </a:t>
            </a:r>
            <a:r>
              <a:rPr lang="ru-RU" dirty="0"/>
              <a:t>к</a:t>
            </a:r>
            <a:r>
              <a:rPr lang="ru-RU" dirty="0" smtClean="0"/>
              <a:t>арта </a:t>
            </a:r>
            <a:r>
              <a:rPr lang="ru-RU" dirty="0"/>
              <a:t>развития (саморазвития</a:t>
            </a:r>
            <a:r>
              <a:rPr lang="ru-RU" dirty="0" smtClean="0"/>
              <a:t>),  карта </a:t>
            </a:r>
            <a:r>
              <a:rPr lang="ru-RU" dirty="0"/>
              <a:t>психологического </a:t>
            </a:r>
            <a:r>
              <a:rPr lang="ru-RU" dirty="0" smtClean="0"/>
              <a:t>сопровождения, протоколы, </a:t>
            </a:r>
            <a:r>
              <a:rPr lang="ru-RU" dirty="0"/>
              <a:t>диагностики, соревнований,  </a:t>
            </a:r>
            <a:r>
              <a:rPr lang="ru-RU" dirty="0" smtClean="0"/>
              <a:t>портфолио и </a:t>
            </a:r>
            <a:r>
              <a:rPr lang="ru-RU" dirty="0"/>
              <a:t>др.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1224136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2. Комплекс </a:t>
            </a:r>
            <a:r>
              <a:rPr lang="ru-RU" sz="1800" b="0" dirty="0"/>
              <a:t>организационно-педагогических условий</a:t>
            </a:r>
            <a:br>
              <a:rPr lang="ru-RU" sz="1800" b="0" dirty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Перечень </a:t>
            </a:r>
            <a:r>
              <a:rPr lang="ru-RU" sz="1800" b="0" dirty="0"/>
              <a:t>возможных форм выявления результатов и форм </a:t>
            </a:r>
            <a:r>
              <a:rPr lang="ru-RU" sz="1800" b="0" dirty="0" smtClean="0"/>
              <a:t>фиксации результатов</a:t>
            </a:r>
            <a:r>
              <a:rPr lang="ru-RU" sz="1800" b="0" dirty="0"/>
              <a:t>: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75537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9073008" cy="53285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2.5</a:t>
            </a:r>
            <a:r>
              <a:rPr lang="ru-RU" dirty="0" smtClean="0"/>
              <a:t>. Методические </a:t>
            </a:r>
            <a:r>
              <a:rPr lang="ru-RU" dirty="0"/>
              <a:t>материалы </a:t>
            </a:r>
            <a:r>
              <a:rPr lang="ru-RU" dirty="0" smtClean="0"/>
              <a:t>— обеспечение программы методическими видами продукции — указание тематики и формы методических материалов по программе; описание используемых методик и технологий; современные педагогические и информационные технологии; групповые и индивидуальные методы обучения; индивидуальный учебный план, если предусмотрено локальными документами организации (ФЗ</a:t>
            </a:r>
            <a:r>
              <a:rPr lang="ru-RU" dirty="0"/>
              <a:t>№273,ст.2,п.9;ст.47,п.5).</a:t>
            </a:r>
          </a:p>
          <a:p>
            <a:r>
              <a:rPr lang="ru-RU" dirty="0" smtClean="0"/>
              <a:t>3.Список литературы — включает актуальную на сегодняшний день основную и дополнительную учебную </a:t>
            </a:r>
            <a:r>
              <a:rPr lang="ru-RU" dirty="0"/>
              <a:t>литературу, И</a:t>
            </a:r>
            <a:r>
              <a:rPr lang="ru-RU" dirty="0" smtClean="0"/>
              <a:t>нтернет </a:t>
            </a:r>
            <a:r>
              <a:rPr lang="ru-RU" dirty="0"/>
              <a:t>источники </a:t>
            </a:r>
            <a:r>
              <a:rPr lang="ru-RU" dirty="0" smtClean="0"/>
              <a:t>(учебные пособия, сборники упражнений, контрольных заданий, тестов, практических работ и практикумов, хрестоматии) справочные пособия (словари, справочники); наглядный материал (альбомы, атласы, карты, таблицы); может быть составлен для разных участников образовательного процесса –педагогов, учащихся; оформляется в соответствии с требованиями к оформлению библиографических ссылок.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2. Комплекс организационно-педагогических </a:t>
            </a:r>
            <a:r>
              <a:rPr lang="ru-RU" sz="1800" b="0" dirty="0"/>
              <a:t>условий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193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</a:rPr>
              <a:t>Приказ Министерства образования и науки Российской Федерации (</a:t>
            </a:r>
            <a:r>
              <a:rPr lang="ru-RU" sz="2000" dirty="0" err="1">
                <a:solidFill>
                  <a:srgbClr val="000000"/>
                </a:solidFill>
              </a:rPr>
              <a:t>Минобрнауки</a:t>
            </a:r>
            <a:r>
              <a:rPr lang="ru-RU" sz="2000" dirty="0">
                <a:solidFill>
                  <a:srgbClr val="000000"/>
                </a:solidFill>
              </a:rPr>
              <a:t> России) от 9 января 2014г. </a:t>
            </a:r>
            <a:r>
              <a:rPr lang="en-US" sz="2000" dirty="0">
                <a:solidFill>
                  <a:srgbClr val="000000"/>
                </a:solidFill>
              </a:rPr>
              <a:t>N2</a:t>
            </a:r>
            <a:r>
              <a:rPr lang="ru-RU" sz="2000" dirty="0">
                <a:solidFill>
                  <a:srgbClr val="000000"/>
                </a:solidFill>
              </a:rPr>
              <a:t> г.Москва 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2000" b="1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 должно измениться в программе: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во-первых, в пояснительной записке программы необходимо обозначить возможность использования дистанционных форматов обучения как постоянной организационной формы обучения или в определённых организационных условиях;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во-вторых, в разделе «Организационно-методические условия реализации программы» необходимо указать методические материалы, которые будут использоваться при организации дистанционного обучения. Ещё лучше, если к программе будет разработан цифровой учебно-методический комплекс, который будет использоваться педагогом при организации дистанционных занятий.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48872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b="0" dirty="0"/>
              <a:t>Процесс </a:t>
            </a:r>
            <a:r>
              <a:rPr lang="ru-RU" sz="1800" b="0" dirty="0" err="1"/>
              <a:t>цифровизации</a:t>
            </a:r>
            <a:r>
              <a:rPr lang="ru-RU" sz="1800" b="0" dirty="0"/>
              <a:t> </a:t>
            </a:r>
            <a:r>
              <a:rPr lang="ru-RU" sz="1800" b="0" dirty="0" smtClean="0"/>
              <a:t>образования</a:t>
            </a:r>
            <a:r>
              <a:rPr lang="ru-RU" sz="1800" b="0" dirty="0"/>
              <a:t> </a:t>
            </a:r>
            <a:r>
              <a:rPr lang="ru-RU" sz="1800" b="0" dirty="0" smtClean="0"/>
              <a:t>-</a:t>
            </a:r>
            <a:br>
              <a:rPr lang="ru-RU" sz="1800" b="0" dirty="0" smtClean="0"/>
            </a:br>
            <a:r>
              <a:rPr lang="ru-RU" sz="1800" b="0" dirty="0" smtClean="0"/>
              <a:t> дистанционные </a:t>
            </a:r>
            <a:r>
              <a:rPr lang="ru-RU" sz="1800" b="0" dirty="0"/>
              <a:t>образовательные технологии, электронное обучение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75575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12968" cy="208823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Приказ Министерства образования и науки Российской Федерации (</a:t>
            </a:r>
            <a:r>
              <a:rPr lang="ru-RU" sz="2000" dirty="0" err="1" smtClean="0">
                <a:solidFill>
                  <a:srgbClr val="000000"/>
                </a:solidFill>
              </a:rPr>
              <a:t>Минобрнауки</a:t>
            </a:r>
            <a:r>
              <a:rPr lang="ru-RU" sz="2000" dirty="0" smtClean="0">
                <a:solidFill>
                  <a:srgbClr val="000000"/>
                </a:solidFill>
              </a:rPr>
              <a:t> России) от 9 января 2014г. </a:t>
            </a:r>
            <a:r>
              <a:rPr lang="en-US" sz="2000" dirty="0" smtClean="0">
                <a:solidFill>
                  <a:srgbClr val="000000"/>
                </a:solidFill>
              </a:rPr>
              <a:t>N2</a:t>
            </a:r>
            <a:r>
              <a:rPr lang="ru-RU" sz="2000" dirty="0" smtClean="0">
                <a:solidFill>
                  <a:srgbClr val="000000"/>
                </a:solidFill>
              </a:rPr>
              <a:t> г.Москва 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a:t>
            </a:r>
            <a:r>
              <a:rPr lang="ru-RU" sz="2000" dirty="0">
                <a:solidFill>
                  <a:srgbClr val="000000"/>
                </a:solidFill>
              </a:rPr>
              <a:t>"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4896" cy="648072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Дистанционные образовательные </a:t>
            </a:r>
            <a:r>
              <a:rPr lang="ru-RU" sz="1800" b="0" dirty="0"/>
              <a:t>технологии</a:t>
            </a:r>
            <a:r>
              <a:rPr lang="ru-RU" sz="1800" b="0" dirty="0" smtClean="0"/>
              <a:t>, электронное </a:t>
            </a:r>
            <a:r>
              <a:rPr lang="ru-RU" sz="1800" b="0" dirty="0"/>
              <a:t>обучение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7635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64896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b="0" dirty="0"/>
              <a:t>Федеральный закон от 31 июля 2020 г. № 304-ФЗ «О внесении изменений в Федеральный закон "Об образовании в Российской Федерации" по вопросам воспитания обучающихся»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5465" y="3789040"/>
            <a:ext cx="8064896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1800" b="0" dirty="0"/>
              <a:t>С 1 января 2021 года в России стартовала реализация Федерального проекта «Патриотическое воспитание граждан Российской Федерации» (в рамках национального проекта «Образование»)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03920" y="1421160"/>
            <a:ext cx="8712968" cy="2223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Законе «Об образовании в Российской Федерации» (от 29 декабря 2012 года № 273-ФЗ):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дополнена новая Статья 121. Общие требования к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воспитания обучающихся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издан приказ Министерства просвещения Российской Федерации от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декабря 2020 года № 712, в котором утверждены изменения в некоторых федеральных государственных образовательных стандартах общего образования по вопросам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обучающихся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91429" y="5049180"/>
            <a:ext cx="8712968" cy="77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стратегические направления содержания воспитания обучающихся.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27956" y="5049180"/>
            <a:ext cx="8064896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15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920" y="5373216"/>
            <a:ext cx="8712968" cy="122413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64896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b="0" dirty="0"/>
              <a:t>Что же должно измениться в </a:t>
            </a:r>
            <a:r>
              <a:rPr lang="ru-RU" sz="2400" b="0" dirty="0" smtClean="0"/>
              <a:t>программе?</a:t>
            </a:r>
            <a:endParaRPr lang="ru-RU" sz="2400" b="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31032" y="980728"/>
            <a:ext cx="871296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план воспитательной работы объединения</a:t>
            </a: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1300" b="1" dirty="0">
                <a:latin typeface="Times New Roman"/>
                <a:ea typeface="Calibri"/>
                <a:cs typeface="Times New Roman"/>
              </a:rPr>
              <a:t>Календарный план воспитательной работы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1300" b="1" dirty="0">
                <a:latin typeface="Times New Roman"/>
                <a:ea typeface="Calibri"/>
                <a:cs typeface="Times New Roman"/>
              </a:rPr>
              <a:t>объединения «_________________________»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1300" b="1" dirty="0">
                <a:latin typeface="Times New Roman"/>
                <a:ea typeface="Calibri"/>
                <a:cs typeface="Times New Roman"/>
              </a:rPr>
              <a:t>на _________________ учебный год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6000"/>
              </a:lnSpc>
              <a:spcAft>
                <a:spcPts val="0"/>
              </a:spcAft>
            </a:pPr>
            <a:r>
              <a:rPr lang="ru-RU" sz="1300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70755"/>
              </p:ext>
            </p:extLst>
          </p:nvPr>
        </p:nvGraphicFramePr>
        <p:xfrm>
          <a:off x="1547664" y="2924944"/>
          <a:ext cx="6200036" cy="2875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6102"/>
                <a:gridCol w="1325833"/>
                <a:gridCol w="1727676"/>
                <a:gridCol w="1267541"/>
                <a:gridCol w="1382884"/>
              </a:tblGrid>
              <a:tr h="34683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Мероприятие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Сроки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</a:tr>
              <a:tr h="111555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проведении Дня открытых дверей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Привлечение внимания обучающихся и их родителей к деятельности   объединений  МБУ «Темп»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1555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Участие в мероприятиях, посвященных  Дню пожилого человека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Воспитание у обучающихся чувства уважения, внимания, чуткости к пожилым людям.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71" marR="657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81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12968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Дополнительная общеразвивающая программа является нормативным документом, содержащим максимально полную информацию о дополнительном образовании, предлагаемом детям в возрасте от 5 до 18 лет; имеющим конкретизированные образовательные цель и задачи, а также фиксируемые, диагностируемые и оцениваемые образовательные результаты</a:t>
            </a:r>
            <a:r>
              <a:rPr lang="ru-RU" dirty="0"/>
              <a:t>.</a:t>
            </a:r>
          </a:p>
          <a:p>
            <a:r>
              <a:rPr lang="ru-RU" dirty="0" smtClean="0"/>
              <a:t>Содержание дополнительных общеразвивающих программ и сроки </a:t>
            </a:r>
            <a:r>
              <a:rPr lang="ru-RU" dirty="0"/>
              <a:t> </a:t>
            </a:r>
            <a:r>
              <a:rPr lang="ru-RU" dirty="0" smtClean="0"/>
              <a:t>обучения по ним определяются образовательной программой, разработанной и утвержденной организацией, осуществляющей образовательную деятельность (ФЗ- № 273 ст. 75п.4</a:t>
            </a:r>
            <a:r>
              <a:rPr lang="ru-RU" dirty="0"/>
              <a:t>).</a:t>
            </a:r>
          </a:p>
          <a:p>
            <a:r>
              <a:rPr lang="ru-RU" dirty="0" smtClean="0"/>
              <a:t>Дополнительные общеразвивающие программы реализуются в пространстве, неограниченном образовательными стандартами: в дополнительном образовании федеральные государственные образовательные стандарты не предусматриваются (ФЗ-№ 273 ст. 2, п. 14).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504056"/>
          </a:xfrm>
        </p:spPr>
        <p:txBody>
          <a:bodyPr/>
          <a:lstStyle/>
          <a:p>
            <a:pPr marL="182880" indent="0">
              <a:buNone/>
            </a:pPr>
            <a:r>
              <a:rPr lang="ru-RU" sz="2000" dirty="0"/>
              <a:t>Содержание дополнительной общеразвивающей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08667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12968" cy="4680520"/>
          </a:xfrm>
        </p:spPr>
        <p:txBody>
          <a:bodyPr>
            <a:normAutofit/>
          </a:bodyPr>
          <a:lstStyle/>
          <a:p>
            <a:r>
              <a:rPr lang="ru-RU" dirty="0"/>
              <a:t>стартовый </a:t>
            </a:r>
            <a:r>
              <a:rPr lang="ru-RU" dirty="0" smtClean="0"/>
              <a:t>– знакомство </a:t>
            </a:r>
            <a:r>
              <a:rPr lang="ru-RU" dirty="0"/>
              <a:t>с содержанием предмета; </a:t>
            </a:r>
          </a:p>
          <a:p>
            <a:r>
              <a:rPr lang="ru-RU" dirty="0"/>
              <a:t>базовый </a:t>
            </a:r>
            <a:r>
              <a:rPr lang="ru-RU" dirty="0" smtClean="0"/>
              <a:t>– требует </a:t>
            </a:r>
            <a:r>
              <a:rPr lang="ru-RU" dirty="0"/>
              <a:t>глубокого погружения в учебный материал, развития учащихся </a:t>
            </a:r>
            <a:r>
              <a:rPr lang="ru-RU" dirty="0" smtClean="0"/>
              <a:t>в </a:t>
            </a:r>
            <a:r>
              <a:rPr lang="ru-RU" dirty="0"/>
              <a:t>выбранном виде деятельности; </a:t>
            </a:r>
          </a:p>
          <a:p>
            <a:r>
              <a:rPr lang="ru-RU" dirty="0"/>
              <a:t>продвинутый </a:t>
            </a:r>
            <a:r>
              <a:rPr lang="ru-RU" dirty="0" smtClean="0"/>
              <a:t>– предполагает </a:t>
            </a:r>
            <a:r>
              <a:rPr lang="ru-RU" dirty="0"/>
              <a:t>умение использовать полученные знания и умения при освоении базовых основ деятельности в предметной области, возможность реализации приобретенных знаний, умений, навыков в продуктивно-творческой  и исследовательской деятельности (МР № 09-3242).</a:t>
            </a:r>
          </a:p>
          <a:p>
            <a:r>
              <a:rPr lang="ru-RU" dirty="0" smtClean="0"/>
              <a:t>Программа </a:t>
            </a:r>
            <a:r>
              <a:rPr lang="ru-RU" dirty="0"/>
              <a:t>может отвечать, как только одному уровню сложности, так и разные уровни могут быть представлены в рамках одной программы, рассчитанной на несколько лет обучения.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640960" cy="720080"/>
          </a:xfrm>
        </p:spPr>
        <p:txBody>
          <a:bodyPr/>
          <a:lstStyle/>
          <a:p>
            <a:pPr marL="182880" indent="0">
              <a:buNone/>
            </a:pPr>
            <a:r>
              <a:rPr lang="ru-RU" sz="2000" dirty="0" smtClean="0"/>
              <a:t>Уровни дополнительных </a:t>
            </a:r>
            <a:r>
              <a:rPr lang="ru-RU" sz="2000" dirty="0"/>
              <a:t>общеобразовательных </a:t>
            </a:r>
            <a:r>
              <a:rPr lang="ru-RU" sz="2000" dirty="0" smtClean="0"/>
              <a:t>программ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47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2968" cy="46805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Ст.2.9) </a:t>
            </a:r>
            <a:r>
              <a:rPr lang="ru-RU" dirty="0" smtClean="0">
                <a:solidFill>
                  <a:schemeClr val="tx1"/>
                </a:solidFill>
              </a:rPr>
              <a:t>образовательная программа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FF0000"/>
                </a:solidFill>
              </a:rPr>
              <a:t>комплекс основных характеристик </a:t>
            </a:r>
            <a:r>
              <a:rPr lang="ru-RU" dirty="0" smtClean="0"/>
              <a:t>образования (объем, содержание, планируемые результаты), </a:t>
            </a:r>
            <a:r>
              <a:rPr lang="ru-RU" dirty="0" smtClean="0">
                <a:solidFill>
                  <a:srgbClr val="FF0000"/>
                </a:solidFill>
              </a:rPr>
              <a:t>комплекс организационно-педагогических условий </a:t>
            </a:r>
            <a:r>
              <a:rPr lang="ru-RU" dirty="0" smtClean="0"/>
              <a:t>и в случаях, предусмотренных настоящим Федеральным законом, </a:t>
            </a:r>
            <a:r>
              <a:rPr lang="ru-RU" u="sng" dirty="0" smtClean="0"/>
              <a:t>форм аттестации</a:t>
            </a:r>
            <a:r>
              <a:rPr lang="ru-RU" dirty="0" smtClean="0"/>
              <a:t>, который представлен в виде </a:t>
            </a:r>
            <a:r>
              <a:rPr lang="ru-RU" u="sng" dirty="0" smtClean="0"/>
              <a:t>учебного плана</a:t>
            </a:r>
            <a:r>
              <a:rPr lang="ru-RU" dirty="0" smtClean="0"/>
              <a:t>, </a:t>
            </a:r>
            <a:r>
              <a:rPr lang="ru-RU" u="sng" dirty="0" smtClean="0"/>
              <a:t>календарного учебного графика</a:t>
            </a:r>
            <a:r>
              <a:rPr lang="ru-RU" dirty="0" smtClean="0"/>
              <a:t>, иных компонентов, а также </a:t>
            </a:r>
            <a:r>
              <a:rPr lang="ru-RU" u="sng" dirty="0" smtClean="0"/>
              <a:t>оценочных и методических материалов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640960" cy="136815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600" dirty="0" smtClean="0"/>
              <a:t>НОРМАТИВНО-ПРАВОВЫЕ </a:t>
            </a:r>
            <a:r>
              <a:rPr lang="ru-RU" sz="1600" dirty="0"/>
              <a:t>ОСНОВЫ РАЗРАБОТКИ И РЕАЛИЗАЦИИ</a:t>
            </a:r>
            <a:br>
              <a:rPr lang="ru-RU" sz="1600" dirty="0"/>
            </a:br>
            <a:r>
              <a:rPr lang="ru-RU" sz="1600" dirty="0"/>
              <a:t>ДОПОЛНИТЕЛЬНЫХ ОБЩЕОБРАЗОВАТЕЛЬНЫХ </a:t>
            </a:r>
            <a:r>
              <a:rPr lang="ru-RU" sz="1600" dirty="0" smtClean="0"/>
              <a:t>ПРОГРАММ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Федеральный закон Российской Федерации от 29 декабря 2012 г. N</a:t>
            </a:r>
            <a:br>
              <a:rPr lang="ru-RU" sz="1600" dirty="0"/>
            </a:br>
            <a:r>
              <a:rPr lang="ru-RU" sz="1600" dirty="0"/>
              <a:t>273 ФЗ </a:t>
            </a:r>
            <a:r>
              <a:rPr lang="ru-RU" sz="1600" dirty="0" smtClean="0"/>
              <a:t>«Об </a:t>
            </a:r>
            <a:r>
              <a:rPr lang="ru-RU" sz="1600" dirty="0"/>
              <a:t>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57267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Титульный лист программы (лат.</a:t>
            </a:r>
            <a:r>
              <a:rPr lang="en-US" dirty="0" err="1"/>
              <a:t>Titulus</a:t>
            </a:r>
            <a:r>
              <a:rPr lang="en-US" dirty="0"/>
              <a:t>—«</a:t>
            </a:r>
            <a:r>
              <a:rPr lang="ru-RU" dirty="0"/>
              <a:t>надпись</a:t>
            </a:r>
            <a:r>
              <a:rPr lang="ru-RU" dirty="0" smtClean="0"/>
              <a:t>, заглавие</a:t>
            </a:r>
            <a:r>
              <a:rPr lang="ru-RU" dirty="0"/>
              <a:t>»)–</a:t>
            </a:r>
            <a:r>
              <a:rPr lang="ru-RU" dirty="0" smtClean="0"/>
              <a:t>первая страница, предваряющая текст программы и служащая источником библиографической информации, необходимой для идентификации документа (наименование образовательной организации, гриф утверждения программы (с указанием ФИО руководителя, даты и номера приказа), название программы, направленность программы, адресат программы, срок ее реализации, ФИО, должность разработчика(</a:t>
            </a:r>
            <a:r>
              <a:rPr lang="ru-RU" dirty="0" err="1" smtClean="0"/>
              <a:t>ов</a:t>
            </a:r>
            <a:r>
              <a:rPr lang="ru-RU" dirty="0" smtClean="0"/>
              <a:t>) программы, город и год ее разработки</a:t>
            </a:r>
            <a:r>
              <a:rPr lang="ru-RU" dirty="0"/>
              <a:t>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504056"/>
          </a:xfrm>
        </p:spPr>
        <p:txBody>
          <a:bodyPr/>
          <a:lstStyle/>
          <a:p>
            <a:pPr marL="182880" indent="0">
              <a:buNone/>
            </a:pPr>
            <a:r>
              <a:rPr lang="ru-RU" sz="2000" dirty="0"/>
              <a:t>Структура дополнительной общеобразовательной программы: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759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9073008" cy="4896544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1.1.Пояснительная записка (общая характеристика программы</a:t>
            </a:r>
            <a:r>
              <a:rPr lang="ru-RU" sz="2400" dirty="0">
                <a:solidFill>
                  <a:srgbClr val="000000"/>
                </a:solidFill>
              </a:rPr>
              <a:t>):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Направленность (</a:t>
            </a:r>
            <a:r>
              <a:rPr lang="ru-RU" sz="2400" dirty="0">
                <a:solidFill>
                  <a:srgbClr val="000000"/>
                </a:solidFill>
              </a:rPr>
              <a:t>профиль</a:t>
            </a:r>
            <a:r>
              <a:rPr lang="ru-RU" sz="2400" dirty="0" smtClean="0">
                <a:solidFill>
                  <a:srgbClr val="000000"/>
                </a:solidFill>
              </a:rPr>
              <a:t>) программы — техническая, естественнонаучная, физкультурно-спортивная, художественная, туристско-краеведческая, гуманитарная;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Актуальность программы — своевременност</a:t>
            </a:r>
            <a:r>
              <a:rPr lang="ru-RU" sz="2400" dirty="0">
                <a:solidFill>
                  <a:srgbClr val="000000"/>
                </a:solidFill>
              </a:rPr>
              <a:t>ь</a:t>
            </a:r>
            <a:r>
              <a:rPr lang="ru-RU" sz="2400" dirty="0" smtClean="0">
                <a:solidFill>
                  <a:srgbClr val="000000"/>
                </a:solidFill>
              </a:rPr>
              <a:t>, современность предлагаемой программы</a:t>
            </a:r>
            <a:r>
              <a:rPr lang="ru-RU" sz="2400" dirty="0">
                <a:solidFill>
                  <a:srgbClr val="00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Отличительные особенности программы — характерные свойства, отличающие программу от других, остальных; отличительные черты, основные идеи, которые придают программе своеобразие</a:t>
            </a:r>
            <a:r>
              <a:rPr lang="ru-RU" sz="2400" dirty="0">
                <a:solidFill>
                  <a:srgbClr val="00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Адресат программы — примерный портрет учащегося, для которого будет актуальным обучение по данной программе</a:t>
            </a:r>
            <a:r>
              <a:rPr lang="ru-RU" sz="2400" dirty="0">
                <a:solidFill>
                  <a:srgbClr val="00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Объем программы – общее количество учебных часов, запланированных на весь период обучения, необходимых для освоения программы</a:t>
            </a:r>
            <a:r>
              <a:rPr lang="ru-RU" sz="2400" dirty="0">
                <a:solidFill>
                  <a:srgbClr val="00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Формы обучения (очная, заочная), виды занятий (лекции, практические и семинарские занятия, лабораторные работы, круглые столы, мастер-классы, др</a:t>
            </a:r>
            <a:r>
              <a:rPr lang="ru-RU" sz="2400" dirty="0">
                <a:solidFill>
                  <a:srgbClr val="000000"/>
                </a:solidFill>
              </a:rPr>
              <a:t>.);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Срок освоения программы определяется содержанием программы — количество недель, месяцев, лет, необходимых для ее освоения</a:t>
            </a:r>
            <a:r>
              <a:rPr lang="ru-RU" sz="2400" dirty="0">
                <a:solidFill>
                  <a:srgbClr val="00000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Режим занятий – периодичность и продолжительность занятий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1. Комплекс основных характеристик дополнительной общеобразовательной общеразвивающей программы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8710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885" y="1124744"/>
            <a:ext cx="9073008" cy="56612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1.2</a:t>
            </a:r>
            <a:r>
              <a:rPr lang="ru-RU" dirty="0"/>
              <a:t>. Цель и задачи программы:</a:t>
            </a:r>
          </a:p>
          <a:p>
            <a:r>
              <a:rPr lang="ru-RU" dirty="0" smtClean="0"/>
              <a:t>Цель —это стратегия, фиксирующая желаемый конечный результат; должна быть ясна, конкретна, перспективна, реальна, значима</a:t>
            </a:r>
            <a:r>
              <a:rPr lang="ru-RU" dirty="0"/>
              <a:t>;</a:t>
            </a:r>
          </a:p>
          <a:p>
            <a:r>
              <a:rPr lang="ru-RU" dirty="0" smtClean="0"/>
              <a:t>Задачи – это те конкретные результаты реализации программы, суммарным выражением которых и является поставленная цель. (Ориентация в постановке задач на 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личностные, каждая задача в дальнейшем должна отразиться в результатах образования).</a:t>
            </a:r>
            <a:endParaRPr lang="ru-RU" dirty="0"/>
          </a:p>
          <a:p>
            <a:r>
              <a:rPr lang="ru-RU" dirty="0"/>
              <a:t>1.3. Содержание программы:</a:t>
            </a:r>
          </a:p>
          <a:p>
            <a:r>
              <a:rPr lang="ru-RU" dirty="0"/>
              <a:t>учебный </a:t>
            </a:r>
            <a:r>
              <a:rPr lang="ru-RU" dirty="0" smtClean="0"/>
              <a:t>план </a:t>
            </a:r>
            <a:r>
              <a:rPr lang="ru-RU" dirty="0" smtClean="0"/>
              <a:t>содержит </a:t>
            </a:r>
            <a:r>
              <a:rPr lang="ru-RU" dirty="0"/>
              <a:t>название разделов и тем программы, количество теоретических и практических часов и формы аттестации (контроля), оформляется в табличной форме.</a:t>
            </a:r>
          </a:p>
          <a:p>
            <a:r>
              <a:rPr lang="ru-RU" dirty="0"/>
              <a:t>содержание учебно-тематического плана—это реферативное описание разделов и тем программы в соответствии с последовательностью, заданной учебным планом, включая описание теоретической и практической частей, форм контроля, соответствующих каждой теме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1.4. Планируемые результаты освоения программ </a:t>
            </a:r>
            <a:r>
              <a:rPr lang="ru-RU" dirty="0"/>
              <a:t>(предметные,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личностные результаты)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1. Комплекс основных характеристик дополнительной общеобразовательной общеразвивающей программы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8780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9073008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2. 1 </a:t>
            </a:r>
            <a:r>
              <a:rPr lang="ru-RU" dirty="0"/>
              <a:t>Календарный учебный график </a:t>
            </a:r>
            <a:r>
              <a:rPr lang="ru-RU" dirty="0" smtClean="0"/>
              <a:t>- это </a:t>
            </a:r>
            <a:r>
              <a:rPr lang="ru-RU" dirty="0"/>
              <a:t>составная часть</a:t>
            </a:r>
          </a:p>
          <a:p>
            <a:r>
              <a:rPr lang="ru-RU" dirty="0"/>
              <a:t>образовательной программы, являющейся комплексом основных</a:t>
            </a:r>
          </a:p>
          <a:p>
            <a:r>
              <a:rPr lang="ru-RU" dirty="0"/>
              <a:t>характеристик образования и определяет количество учебных</a:t>
            </a:r>
          </a:p>
          <a:p>
            <a:r>
              <a:rPr lang="ru-RU" dirty="0"/>
              <a:t>недель и количество учебных дней, продолжительность каникул,</a:t>
            </a:r>
          </a:p>
          <a:p>
            <a:r>
              <a:rPr lang="ru-RU" dirty="0"/>
              <a:t>даты начала и окончания учебных периодов/этапов календарный</a:t>
            </a:r>
          </a:p>
          <a:p>
            <a:r>
              <a:rPr lang="ru-RU" dirty="0"/>
              <a:t>учебный график является обязательным приложением к</a:t>
            </a:r>
          </a:p>
          <a:p>
            <a:r>
              <a:rPr lang="ru-RU" dirty="0"/>
              <a:t>дополнительной общеобразовательной программе и составляется</a:t>
            </a:r>
          </a:p>
          <a:p>
            <a:r>
              <a:rPr lang="ru-RU" dirty="0"/>
              <a:t>для каждой группы (ФЗ № 273 </a:t>
            </a:r>
            <a:r>
              <a:rPr lang="ru-RU" dirty="0" smtClean="0"/>
              <a:t>ст. </a:t>
            </a:r>
            <a:r>
              <a:rPr lang="ru-RU" dirty="0"/>
              <a:t>2 п 92 </a:t>
            </a:r>
            <a:r>
              <a:rPr lang="ru-RU" dirty="0" smtClean="0"/>
              <a:t>ст. </a:t>
            </a:r>
            <a:r>
              <a:rPr lang="ru-RU" dirty="0"/>
              <a:t>47 </a:t>
            </a:r>
            <a:r>
              <a:rPr lang="ru-RU" dirty="0" smtClean="0"/>
              <a:t>п. 5)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2. Комплекс организационно-педагогических </a:t>
            </a:r>
            <a:r>
              <a:rPr lang="ru-RU" sz="1800" b="0" dirty="0"/>
              <a:t>условий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0514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9073008" cy="4896544"/>
          </a:xfrm>
        </p:spPr>
        <p:txBody>
          <a:bodyPr>
            <a:normAutofit/>
          </a:bodyPr>
          <a:lstStyle/>
          <a:p>
            <a:r>
              <a:rPr lang="ru-RU" dirty="0"/>
              <a:t>2.2</a:t>
            </a:r>
            <a:r>
              <a:rPr lang="ru-RU" dirty="0" smtClean="0"/>
              <a:t>. Условия реализации программы — реальная и доступная совокупность условий реализации </a:t>
            </a:r>
            <a:r>
              <a:rPr lang="ru-RU" dirty="0" smtClean="0"/>
              <a:t>программы: </a:t>
            </a:r>
            <a:r>
              <a:rPr lang="ru-RU" dirty="0" smtClean="0"/>
              <a:t>помещения, площадки, оборудование, приборы, информационные ресурсы</a:t>
            </a:r>
            <a:r>
              <a:rPr lang="ru-RU" dirty="0"/>
              <a:t>;</a:t>
            </a:r>
          </a:p>
          <a:p>
            <a:r>
              <a:rPr lang="ru-RU" dirty="0" smtClean="0"/>
              <a:t>2.3.Формы аттестации — зачет, контрольная работа, творческая работа, выставка, конкурс, соревнование, отчетные мероприятия: разрабатываются индивидуально для определения результативности усвоения образовательной программы, отражают цели и задачи программы</a:t>
            </a:r>
            <a:r>
              <a:rPr lang="ru-RU" dirty="0"/>
              <a:t>;</a:t>
            </a:r>
          </a:p>
          <a:p>
            <a:r>
              <a:rPr lang="ru-RU" dirty="0" smtClean="0"/>
              <a:t>2.4. Оценочные материалы –пакет диагностических методик, позволяющих определить достижение учащимися планируемых результатов(ФЗ</a:t>
            </a:r>
            <a:r>
              <a:rPr lang="ru-RU" dirty="0"/>
              <a:t>№273,ст.2,п.9;ст.47,п.5).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560840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1800" b="0" dirty="0" smtClean="0"/>
              <a:t>2. Комплекс организационно-педагогических </a:t>
            </a:r>
            <a:r>
              <a:rPr lang="ru-RU" sz="1800" b="0" dirty="0"/>
              <a:t>условий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6827915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354</TotalTime>
  <Words>1499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Приказ Министерства просвещения Российской Федерации  от 9 ноября 2018 г. № 196 «Об утверждении порядка  организации и осуществления образовательной деятельности  по дополнительным общеобразовательным программам»</vt:lpstr>
      <vt:lpstr>Содержание дополнительной общеразвивающей программы</vt:lpstr>
      <vt:lpstr>Уровни дополнительных общеобразовательных программ</vt:lpstr>
      <vt:lpstr>НОРМАТИВНО-ПРАВОВЫЕ ОСНОВЫ РАЗРАБОТКИ И РЕАЛИЗАЦИИ ДОПОЛНИТЕЛЬНЫХ ОБЩЕОБРАЗОВАТЕЛЬНЫХ ПРОГРАММ  Федеральный закон Российской Федерации от 29 декабря 2012 г. N 273 ФЗ «Об образовании в Российской Федерации»</vt:lpstr>
      <vt:lpstr>Структура дополнительной общеобразовательной программы: </vt:lpstr>
      <vt:lpstr>1. Комплекс основных характеристик дополнительной общеобразовательной общеразвивающей программы</vt:lpstr>
      <vt:lpstr>1. Комплекс основных характеристик дополнительной общеобразовательной общеразвивающей программы</vt:lpstr>
      <vt:lpstr>2. Комплекс организационно-педагогических условий</vt:lpstr>
      <vt:lpstr>2. Комплекс организационно-педагогических условий</vt:lpstr>
      <vt:lpstr>2. Комплекс организационно-педагогических условий</vt:lpstr>
      <vt:lpstr>2. Комплекс организационно-педагогических условий  Перечень возможных форм выявления результатов и форм фиксации результатов:</vt:lpstr>
      <vt:lpstr>2. Комплекс организационно-педагогических условий</vt:lpstr>
      <vt:lpstr>Процесс цифровизации образования -  дистанционные образовательные технологии, электронное обучение</vt:lpstr>
      <vt:lpstr>Дистанционные образовательные технологии, электронное обучение</vt:lpstr>
      <vt:lpstr>Федеральный закон от 31 июля 2020 г. № 304-ФЗ «О внесении изменений в Федеральный закон "Об образовании в Российской Федерации" по вопросам воспитания обучающихся»</vt:lpstr>
      <vt:lpstr>Что же должно измениться в программе?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дополнительной общеобразовательной программы: </dc:title>
  <dc:creator>Учитель</dc:creator>
  <cp:lastModifiedBy>Учитель</cp:lastModifiedBy>
  <cp:revision>20</cp:revision>
  <dcterms:created xsi:type="dcterms:W3CDTF">2022-05-26T06:44:19Z</dcterms:created>
  <dcterms:modified xsi:type="dcterms:W3CDTF">2022-05-27T10:52:14Z</dcterms:modified>
</cp:coreProperties>
</file>