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9" r:id="rId3"/>
    <p:sldId id="260" r:id="rId4"/>
    <p:sldId id="257" r:id="rId5"/>
    <p:sldId id="258" r:id="rId6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2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4AC72A-3773-4695-B69E-771387CAD779}" type="datetimeFigureOut">
              <a:rPr lang="ru-RU" smtClean="0"/>
              <a:t>27.02.2017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3FC972-E6D1-429E-B880-3AE9C487B9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05150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3FC972-E6D1-429E-B880-3AE9C487B916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46780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2017-02-27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5368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2017-02-27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1001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52736"/>
          </a:xfrm>
        </p:spPr>
        <p:txBody>
          <a:bodyPr/>
          <a:lstStyle>
            <a:lvl1pPr>
              <a:defRPr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2017-02-27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2017-02-27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9799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2017-02-27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5900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2017-02-27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4140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2017-02-27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873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2017-02-27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037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2017-02-27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6782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2017-02-27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8806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altLang="ko-KR" dirty="0" smtClean="0"/>
              <a:t> Click to edit Master title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587EC-4A3E-4030-BABC-5E0C0236501C}" type="datetimeFigureOut">
              <a:rPr lang="ko-KR" altLang="en-US" smtClean="0"/>
              <a:t>2017-02-27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722312" y="6093296"/>
            <a:ext cx="8026151" cy="360040"/>
          </a:xfrm>
        </p:spPr>
        <p:txBody>
          <a:bodyPr/>
          <a:lstStyle/>
          <a:p>
            <a:pPr algn="r"/>
            <a:r>
              <a:rPr lang="ru-RU" sz="2000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Пк_СОты_27.02.17_Оборина Н.А.</a:t>
            </a:r>
            <a:endParaRPr lang="ru-RU" sz="2000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23528" y="116632"/>
            <a:ext cx="8496944" cy="5472607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ru-RU" sz="64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Семинар </a:t>
            </a:r>
            <a:endParaRPr lang="ru-RU" sz="6400" b="1" dirty="0" smtClean="0">
              <a:solidFill>
                <a:schemeClr val="bg1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ru-RU" sz="6400" b="1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«Здоровьесберегающие </a:t>
            </a:r>
          </a:p>
          <a:p>
            <a:pPr algn="ctr"/>
            <a:r>
              <a:rPr lang="ru-RU" sz="64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т</a:t>
            </a:r>
            <a:r>
              <a:rPr lang="ru-RU" sz="6400" b="1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ехнологии</a:t>
            </a:r>
          </a:p>
          <a:p>
            <a:pPr algn="ctr"/>
            <a:r>
              <a:rPr lang="ru-RU" sz="6400" b="1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 на учебных занятиях </a:t>
            </a:r>
          </a:p>
          <a:p>
            <a:pPr algn="ctr"/>
            <a:r>
              <a:rPr lang="ru-RU" sz="6400" b="1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в творческих </a:t>
            </a:r>
          </a:p>
          <a:p>
            <a:pPr algn="ctr"/>
            <a:r>
              <a:rPr lang="ru-RU" sz="6400" b="1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объединениях </a:t>
            </a:r>
          </a:p>
          <a:p>
            <a:pPr algn="ctr"/>
            <a:r>
              <a:rPr lang="ru-RU" sz="6400" b="1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Дворца»</a:t>
            </a:r>
            <a:endParaRPr lang="ru-RU" sz="6400" b="1" dirty="0">
              <a:solidFill>
                <a:schemeClr val="bg1"/>
              </a:solidFill>
              <a:latin typeface="Bookman Old Style" panose="020506040505050202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352928" cy="1440160"/>
          </a:xfrm>
        </p:spPr>
        <p:txBody>
          <a:bodyPr/>
          <a:lstStyle/>
          <a:p>
            <a:pPr algn="ctr"/>
            <a:r>
              <a:rPr lang="ru-RU" sz="2000" dirty="0" smtClean="0">
                <a:solidFill>
                  <a:schemeClr val="bg1"/>
                </a:solidFill>
              </a:rPr>
              <a:t/>
            </a:r>
            <a:br>
              <a:rPr lang="ru-RU" sz="2000" dirty="0" smtClean="0">
                <a:solidFill>
                  <a:schemeClr val="bg1"/>
                </a:solidFill>
              </a:rPr>
            </a:br>
            <a:r>
              <a:rPr lang="ru-RU" sz="2000" dirty="0" smtClean="0">
                <a:solidFill>
                  <a:schemeClr val="bg1"/>
                </a:solidFill>
              </a:rPr>
              <a:t/>
            </a:r>
            <a:br>
              <a:rPr lang="ru-RU" sz="2000" dirty="0" smtClean="0">
                <a:solidFill>
                  <a:schemeClr val="bg1"/>
                </a:solidFill>
              </a:rPr>
            </a:br>
            <a:r>
              <a:rPr lang="ru-RU" sz="2800" dirty="0">
                <a:solidFill>
                  <a:schemeClr val="bg1"/>
                </a:solidFill>
                <a:latin typeface="Bookman Old Style" panose="02050604050505020204" pitchFamily="18" charset="0"/>
              </a:rPr>
              <a:t>В</a:t>
            </a:r>
            <a:r>
              <a:rPr lang="ru-RU" sz="2800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иды </a:t>
            </a:r>
            <a:r>
              <a:rPr lang="ru-RU" sz="2800" dirty="0">
                <a:solidFill>
                  <a:schemeClr val="bg1"/>
                </a:solidFill>
                <a:latin typeface="Bookman Old Style" panose="02050604050505020204" pitchFamily="18" charset="0"/>
              </a:rPr>
              <a:t>здоровьесберегающих</a:t>
            </a:r>
            <a:r>
              <a:rPr lang="ru-RU" sz="2800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/>
            </a:r>
            <a:br>
              <a:rPr lang="ru-RU" sz="2800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</a:br>
            <a:r>
              <a:rPr lang="ru-RU" sz="2800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технологий в дополнительном </a:t>
            </a:r>
            <a:br>
              <a:rPr lang="ru-RU" sz="2800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</a:br>
            <a:r>
              <a:rPr lang="ru-RU" sz="2800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образовании</a:t>
            </a:r>
            <a:r>
              <a:rPr lang="ru-RU" sz="2800" dirty="0">
                <a:solidFill>
                  <a:schemeClr val="bg1"/>
                </a:solidFill>
                <a:latin typeface="Bookman Old Style" panose="02050604050505020204" pitchFamily="18" charset="0"/>
              </a:rPr>
              <a:t>: 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916832"/>
            <a:ext cx="8507288" cy="4536504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0"/>
              </a:spcBef>
            </a:pPr>
            <a:r>
              <a:rPr lang="ru-RU" b="1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физкультурно-оздоровительные</a:t>
            </a:r>
            <a:endParaRPr lang="ru-RU" b="1" dirty="0">
              <a:solidFill>
                <a:schemeClr val="bg1"/>
              </a:solidFill>
              <a:latin typeface="Bookman Old Style" panose="02050604050505020204" pitchFamily="18" charset="0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ru-RU" b="1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   технологии </a:t>
            </a:r>
            <a:r>
              <a:rPr lang="ru-RU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обеспечения </a:t>
            </a:r>
            <a:r>
              <a:rPr lang="ru-RU" b="1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социально-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ru-RU" b="1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   психологического </a:t>
            </a:r>
            <a:r>
              <a:rPr lang="ru-RU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благополучия </a:t>
            </a:r>
            <a:endParaRPr lang="ru-RU" b="1" dirty="0" smtClean="0">
              <a:solidFill>
                <a:schemeClr val="bg1"/>
              </a:solidFill>
              <a:latin typeface="Bookman Old Style" panose="02050604050505020204" pitchFamily="18" charset="0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ru-RU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 </a:t>
            </a:r>
            <a:r>
              <a:rPr lang="ru-RU" b="1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  обучающихся,</a:t>
            </a:r>
            <a:endParaRPr lang="ru-RU" b="1" dirty="0">
              <a:solidFill>
                <a:schemeClr val="bg1"/>
              </a:solidFill>
              <a:latin typeface="Bookman Old Style" panose="02050604050505020204" pitchFamily="18" charset="0"/>
            </a:endParaRPr>
          </a:p>
          <a:p>
            <a:pPr>
              <a:spcBef>
                <a:spcPts val="0"/>
              </a:spcBef>
            </a:pPr>
            <a:r>
              <a:rPr lang="ru-RU" b="1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здоровьесбережение </a:t>
            </a:r>
            <a:r>
              <a:rPr lang="ru-RU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и </a:t>
            </a:r>
            <a:endParaRPr lang="ru-RU" b="1" dirty="0" smtClean="0">
              <a:solidFill>
                <a:schemeClr val="bg1"/>
              </a:solidFill>
              <a:latin typeface="Bookman Old Style" panose="02050604050505020204" pitchFamily="18" charset="0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ru-RU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 </a:t>
            </a:r>
            <a:r>
              <a:rPr lang="ru-RU" b="1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  </a:t>
            </a:r>
            <a:r>
              <a:rPr lang="ru-RU" b="1" dirty="0" err="1" smtClean="0">
                <a:solidFill>
                  <a:schemeClr val="bg1"/>
                </a:solidFill>
                <a:latin typeface="Bookman Old Style" panose="02050604050505020204" pitchFamily="18" charset="0"/>
              </a:rPr>
              <a:t>здоровьеобогащение</a:t>
            </a:r>
            <a:r>
              <a:rPr lang="ru-RU" b="1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 </a:t>
            </a:r>
            <a:r>
              <a:rPr lang="ru-RU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педагогов </a:t>
            </a:r>
            <a:endParaRPr lang="ru-RU" b="1" dirty="0" smtClean="0">
              <a:solidFill>
                <a:schemeClr val="bg1"/>
              </a:solidFill>
              <a:latin typeface="Bookman Old Style" panose="02050604050505020204" pitchFamily="18" charset="0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ru-RU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 </a:t>
            </a:r>
            <a:r>
              <a:rPr lang="ru-RU" b="1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 дополнительного 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ru-RU" b="1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   образования,</a:t>
            </a:r>
            <a:endParaRPr lang="ru-RU" b="1" dirty="0">
              <a:solidFill>
                <a:schemeClr val="bg1"/>
              </a:solidFill>
              <a:latin typeface="Bookman Old Style" panose="02050604050505020204" pitchFamily="18" charset="0"/>
            </a:endParaRPr>
          </a:p>
          <a:p>
            <a:pPr>
              <a:spcBef>
                <a:spcPts val="0"/>
              </a:spcBef>
            </a:pPr>
            <a:r>
              <a:rPr lang="ru-RU" b="1" dirty="0" err="1" smtClean="0">
                <a:solidFill>
                  <a:schemeClr val="bg1"/>
                </a:solidFill>
                <a:latin typeface="Bookman Old Style" panose="02050604050505020204" pitchFamily="18" charset="0"/>
              </a:rPr>
              <a:t>валеологическое</a:t>
            </a:r>
            <a:r>
              <a:rPr lang="ru-RU" b="1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 просвещение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ru-RU" b="1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   родителей</a:t>
            </a:r>
            <a:endParaRPr lang="ru-RU" b="1" dirty="0">
              <a:solidFill>
                <a:schemeClr val="bg1"/>
              </a:solidFill>
              <a:latin typeface="Bookman Old Style" panose="020506040505050202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75009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784976" cy="1512168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/>
            </a:r>
            <a:br>
              <a:rPr lang="ru-RU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</a:br>
            <a:r>
              <a:rPr lang="ru-RU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/>
            </a:r>
            <a:br>
              <a:rPr lang="ru-RU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</a:br>
            <a:r>
              <a:rPr lang="ru-RU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3 группы </a:t>
            </a:r>
            <a:br>
              <a:rPr lang="ru-RU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</a:br>
            <a:r>
              <a:rPr lang="ru-RU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здоровьесберегающих </a:t>
            </a:r>
            <a:br>
              <a:rPr lang="ru-RU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</a:br>
            <a:r>
              <a:rPr lang="ru-RU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технологий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2492896"/>
            <a:ext cx="9036496" cy="4209331"/>
          </a:xfrm>
        </p:spPr>
        <p:txBody>
          <a:bodyPr>
            <a:normAutofit fontScale="55000" lnSpcReduction="20000"/>
          </a:bodyPr>
          <a:lstStyle/>
          <a:p>
            <a:pPr marL="514350" indent="-514350">
              <a:lnSpc>
                <a:spcPct val="120000"/>
              </a:lnSpc>
              <a:spcBef>
                <a:spcPts val="0"/>
              </a:spcBef>
              <a:buAutoNum type="arabicPeriod"/>
            </a:pPr>
            <a:r>
              <a:rPr lang="ru-RU" sz="4000" b="1" u="sng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Организационно-педагогические</a:t>
            </a:r>
            <a:r>
              <a:rPr lang="ru-RU" sz="4000" b="1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 </a:t>
            </a:r>
            <a:r>
              <a:rPr lang="ru-RU" sz="40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– </a:t>
            </a:r>
            <a:endParaRPr lang="ru-RU" sz="4000" b="1" dirty="0" smtClean="0">
              <a:solidFill>
                <a:schemeClr val="bg1"/>
              </a:solidFill>
              <a:latin typeface="Bookman Old Style" panose="020506040505050202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000" b="1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определяют </a:t>
            </a:r>
            <a:r>
              <a:rPr lang="ru-RU" sz="40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структуру воспитательно-образовательного процесса, </a:t>
            </a:r>
            <a:r>
              <a:rPr lang="ru-RU" sz="4000" b="1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способствуют предотвращению </a:t>
            </a:r>
            <a:r>
              <a:rPr lang="ru-RU" sz="40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состояний</a:t>
            </a:r>
            <a:endParaRPr lang="ru-RU" sz="4000" b="1" dirty="0" smtClean="0">
              <a:solidFill>
                <a:schemeClr val="bg1"/>
              </a:solidFill>
              <a:latin typeface="Bookman Old Style" panose="020506040505050202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000" b="1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переутомления</a:t>
            </a:r>
            <a:r>
              <a:rPr lang="ru-RU" sz="40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, </a:t>
            </a:r>
            <a:r>
              <a:rPr lang="ru-RU" sz="40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гиподинамии.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000" b="1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2</a:t>
            </a:r>
            <a:r>
              <a:rPr lang="ru-RU" sz="40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. </a:t>
            </a:r>
            <a:r>
              <a:rPr lang="ru-RU" sz="4000" b="1" u="sng" dirty="0">
                <a:solidFill>
                  <a:schemeClr val="bg1"/>
                </a:solidFill>
                <a:latin typeface="Bookman Old Style" panose="02050604050505020204" pitchFamily="18" charset="0"/>
              </a:rPr>
              <a:t>Психолого-педагогические </a:t>
            </a:r>
            <a:r>
              <a:rPr lang="ru-RU" sz="4000" b="1" u="sng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технологии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000" b="1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связанны с </a:t>
            </a:r>
            <a:r>
              <a:rPr lang="ru-RU" sz="40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непосредственной работой педагога с </a:t>
            </a:r>
            <a:endParaRPr lang="ru-RU" sz="4000" b="1" dirty="0" smtClean="0">
              <a:solidFill>
                <a:schemeClr val="bg1"/>
              </a:solidFill>
              <a:latin typeface="Bookman Old Style" panose="020506040505050202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000" b="1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детьми </a:t>
            </a:r>
            <a:endParaRPr lang="ru-RU" sz="4000" b="1" dirty="0">
              <a:solidFill>
                <a:schemeClr val="bg1"/>
              </a:solidFill>
              <a:latin typeface="Bookman Old Style" panose="020506040505050202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0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3. </a:t>
            </a:r>
            <a:r>
              <a:rPr lang="ru-RU" sz="4000" b="1" u="sng" dirty="0">
                <a:solidFill>
                  <a:schemeClr val="bg1"/>
                </a:solidFill>
                <a:latin typeface="Bookman Old Style" panose="02050604050505020204" pitchFamily="18" charset="0"/>
              </a:rPr>
              <a:t>Учебно-воспитательные технологии</a:t>
            </a:r>
            <a:r>
              <a:rPr lang="ru-RU" sz="40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, которые включают программы по обучению заботе о </a:t>
            </a:r>
            <a:endParaRPr lang="ru-RU" sz="4000" b="1" dirty="0" smtClean="0">
              <a:solidFill>
                <a:schemeClr val="bg1"/>
              </a:solidFill>
              <a:latin typeface="Bookman Old Style" panose="020506040505050202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000" b="1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своем </a:t>
            </a:r>
            <a:r>
              <a:rPr lang="ru-RU" sz="40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здоровье и формированию культуры </a:t>
            </a:r>
            <a:endParaRPr lang="ru-RU" sz="4000" b="1" dirty="0" smtClean="0">
              <a:solidFill>
                <a:schemeClr val="bg1"/>
              </a:solidFill>
              <a:latin typeface="Bookman Old Style" panose="020506040505050202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000" b="1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здоровья</a:t>
            </a:r>
            <a:r>
              <a:rPr lang="ru-RU" sz="40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2065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51520" y="332656"/>
            <a:ext cx="8640960" cy="2160240"/>
          </a:xfrm>
        </p:spPr>
        <p:txBody>
          <a:bodyPr/>
          <a:lstStyle/>
          <a:p>
            <a:pPr algn="ctr"/>
            <a:r>
              <a:rPr lang="ru-RU" sz="2800" dirty="0">
                <a:solidFill>
                  <a:schemeClr val="bg1"/>
                </a:solidFill>
                <a:latin typeface="Bookman Old Style" panose="02050604050505020204" pitchFamily="18" charset="0"/>
              </a:rPr>
              <a:t>2 </a:t>
            </a:r>
            <a:r>
              <a:rPr lang="ru-RU" sz="2800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направления современных </a:t>
            </a:r>
            <a:br>
              <a:rPr lang="ru-RU" sz="2800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</a:br>
            <a:r>
              <a:rPr lang="ru-RU" sz="2800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здоровьесберегающих</a:t>
            </a:r>
            <a:br>
              <a:rPr lang="ru-RU" sz="2800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</a:br>
            <a:r>
              <a:rPr lang="ru-RU" sz="2800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технологий </a:t>
            </a:r>
            <a:r>
              <a:rPr lang="ru-RU" sz="2800" dirty="0">
                <a:solidFill>
                  <a:schemeClr val="bg1"/>
                </a:solidFill>
                <a:latin typeface="Bookman Old Style" panose="02050604050505020204" pitchFamily="18" charset="0"/>
              </a:rPr>
              <a:t>используемые </a:t>
            </a:r>
            <a:r>
              <a:rPr lang="ru-RU" sz="2800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/>
            </a:r>
            <a:br>
              <a:rPr lang="ru-RU" sz="2800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</a:br>
            <a:r>
              <a:rPr lang="ru-RU" sz="2800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в </a:t>
            </a:r>
            <a:r>
              <a:rPr lang="ru-RU" sz="2800" dirty="0">
                <a:solidFill>
                  <a:schemeClr val="bg1"/>
                </a:solidFill>
                <a:latin typeface="Bookman Old Style" panose="02050604050505020204" pitchFamily="18" charset="0"/>
              </a:rPr>
              <a:t>системе </a:t>
            </a:r>
            <a:r>
              <a:rPr lang="ru-RU" sz="2800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ДО:</a:t>
            </a:r>
            <a:endParaRPr lang="ru-RU" sz="2800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79512" y="2348880"/>
            <a:ext cx="8856984" cy="377728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sz="4000" b="1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Использование </a:t>
            </a:r>
          </a:p>
          <a:p>
            <a:pPr marL="0" indent="0">
              <a:buNone/>
            </a:pPr>
            <a:r>
              <a:rPr lang="ru-RU" sz="4000" b="1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развивающих </a:t>
            </a:r>
            <a:r>
              <a:rPr lang="ru-RU" sz="40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форм </a:t>
            </a:r>
            <a:endParaRPr lang="ru-RU" sz="4000" b="1" dirty="0" smtClean="0">
              <a:solidFill>
                <a:schemeClr val="bg1"/>
              </a:solidFill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ru-RU" sz="4000" b="1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оздоровительной работы, </a:t>
            </a:r>
            <a:endParaRPr lang="ru-RU" sz="4000" b="1" dirty="0">
              <a:solidFill>
                <a:schemeClr val="bg1"/>
              </a:solidFill>
              <a:latin typeface="Bookman Old Style" panose="020506040505050202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4000" b="1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Приобщение </a:t>
            </a:r>
            <a:r>
              <a:rPr lang="ru-RU" sz="40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детей к </a:t>
            </a:r>
            <a:endParaRPr lang="ru-RU" sz="4000" b="1" dirty="0" smtClean="0">
              <a:solidFill>
                <a:schemeClr val="bg1"/>
              </a:solidFill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ru-RU" sz="4000" b="1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здоровому </a:t>
            </a:r>
            <a:r>
              <a:rPr lang="ru-RU" sz="40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образу жизни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784976" cy="1152128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/>
            </a:r>
            <a:br>
              <a:rPr lang="ru-RU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</a:br>
            <a:r>
              <a:rPr lang="ru-RU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Формы </a:t>
            </a:r>
            <a:r>
              <a:rPr lang="ru-RU" dirty="0">
                <a:solidFill>
                  <a:schemeClr val="bg1"/>
                </a:solidFill>
                <a:latin typeface="Bookman Old Style" panose="02050604050505020204" pitchFamily="18" charset="0"/>
              </a:rPr>
              <a:t>организации </a:t>
            </a:r>
            <a:r>
              <a:rPr lang="ru-RU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/>
            </a:r>
            <a:br>
              <a:rPr lang="ru-RU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</a:br>
            <a:r>
              <a:rPr lang="ru-RU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здоровьесберегающей </a:t>
            </a:r>
            <a:r>
              <a:rPr lang="ru-RU" dirty="0">
                <a:solidFill>
                  <a:schemeClr val="bg1"/>
                </a:solidFill>
                <a:latin typeface="Bookman Old Style" panose="02050604050505020204" pitchFamily="18" charset="0"/>
              </a:rPr>
              <a:t>работы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772816"/>
            <a:ext cx="8712968" cy="4680520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Подвижные </a:t>
            </a:r>
            <a:r>
              <a:rPr lang="ru-RU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игры </a:t>
            </a:r>
            <a:r>
              <a:rPr lang="ru-RU" b="1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во </a:t>
            </a:r>
            <a:r>
              <a:rPr lang="ru-RU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время </a:t>
            </a:r>
            <a:endParaRPr lang="ru-RU" b="1" dirty="0" smtClean="0">
              <a:solidFill>
                <a:schemeClr val="bg1"/>
              </a:solidFill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проведения </a:t>
            </a:r>
            <a:r>
              <a:rPr lang="ru-RU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динамической </a:t>
            </a:r>
            <a:endParaRPr lang="ru-RU" b="1" dirty="0" smtClean="0">
              <a:solidFill>
                <a:schemeClr val="bg1"/>
              </a:solidFill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перемены, </a:t>
            </a:r>
            <a:endParaRPr lang="ru-RU" b="1" dirty="0">
              <a:solidFill>
                <a:schemeClr val="bg1"/>
              </a:solidFill>
              <a:latin typeface="Bookman Old Style" panose="02050604050505020204" pitchFamily="18" charset="0"/>
            </a:endParaRPr>
          </a:p>
          <a:p>
            <a:r>
              <a:rPr lang="ru-RU" b="1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Двигательно-оздоровительные </a:t>
            </a:r>
          </a:p>
          <a:p>
            <a:pPr marL="0" indent="0">
              <a:buNone/>
            </a:pPr>
            <a:r>
              <a:rPr lang="ru-RU" b="1" dirty="0" err="1" smtClean="0">
                <a:solidFill>
                  <a:schemeClr val="bg1"/>
                </a:solidFill>
                <a:latin typeface="Bookman Old Style" panose="02050604050505020204" pitchFamily="18" charset="0"/>
              </a:rPr>
              <a:t>физкульминутки</a:t>
            </a:r>
            <a:r>
              <a:rPr lang="ru-RU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,</a:t>
            </a:r>
            <a:r>
              <a:rPr lang="ru-RU" b="1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 </a:t>
            </a:r>
            <a:endParaRPr lang="ru-RU" b="1" dirty="0">
              <a:solidFill>
                <a:schemeClr val="bg1"/>
              </a:solidFill>
              <a:latin typeface="Bookman Old Style" panose="02050604050505020204" pitchFamily="18" charset="0"/>
            </a:endParaRPr>
          </a:p>
          <a:p>
            <a:r>
              <a:rPr lang="ru-RU" b="1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Прогулки</a:t>
            </a:r>
            <a:r>
              <a:rPr lang="ru-RU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, </a:t>
            </a:r>
            <a:r>
              <a:rPr lang="ru-RU" b="1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прогулки-походы </a:t>
            </a:r>
            <a:endParaRPr lang="ru-RU" b="1" dirty="0">
              <a:solidFill>
                <a:schemeClr val="bg1"/>
              </a:solidFill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Физкультурные </a:t>
            </a:r>
            <a:r>
              <a:rPr lang="ru-RU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досуги и </a:t>
            </a:r>
            <a:endParaRPr lang="ru-RU" b="1" dirty="0" smtClean="0">
              <a:solidFill>
                <a:schemeClr val="bg1"/>
              </a:solidFill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праздники</a:t>
            </a:r>
            <a:endParaRPr lang="ru-RU" b="1" dirty="0">
              <a:solidFill>
                <a:schemeClr val="bg1"/>
              </a:solidFill>
              <a:latin typeface="Bookman Old Style" panose="02050604050505020204" pitchFamily="18" charset="0"/>
            </a:endParaRPr>
          </a:p>
          <a:p>
            <a:r>
              <a:rPr lang="ru-RU" b="1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Минуты </a:t>
            </a:r>
            <a:r>
              <a:rPr lang="ru-RU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тишины </a:t>
            </a:r>
            <a:endParaRPr lang="ru-RU" b="1" dirty="0" smtClean="0">
              <a:solidFill>
                <a:schemeClr val="bg1"/>
              </a:solidFill>
              <a:latin typeface="Bookman Old Style" panose="02050604050505020204" pitchFamily="18" charset="0"/>
            </a:endParaRPr>
          </a:p>
          <a:p>
            <a:r>
              <a:rPr lang="ru-RU" b="1" smtClean="0">
                <a:solidFill>
                  <a:schemeClr val="bg1"/>
                </a:solidFill>
                <a:latin typeface="Bookman Old Style" panose="02050604050505020204" pitchFamily="18" charset="0"/>
              </a:rPr>
              <a:t>И др.</a:t>
            </a:r>
            <a:endParaRPr lang="ru-RU" b="1" dirty="0">
              <a:solidFill>
                <a:schemeClr val="bg1"/>
              </a:solidFill>
              <a:latin typeface="Bookman Old Style" panose="020506040505050202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21522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489</TotalTime>
  <Words>124</Words>
  <Application>Microsoft Office PowerPoint</Application>
  <PresentationFormat>Экран (4:3)</PresentationFormat>
  <Paragraphs>47</Paragraphs>
  <Slides>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Office Theme</vt:lpstr>
      <vt:lpstr>Пк_СОты_27.02.17_Оборина Н.А.</vt:lpstr>
      <vt:lpstr>  Виды здоровьесберегающих технологий в дополнительном  образовании:  </vt:lpstr>
      <vt:lpstr>  3 группы  здоровьесберегающих  технологий </vt:lpstr>
      <vt:lpstr>2 направления современных  здоровьесберегающих технологий используемые  в системе ДО:</vt:lpstr>
      <vt:lpstr> Формы организации  здоровьесберегающей работы  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Натали</cp:lastModifiedBy>
  <cp:revision>19</cp:revision>
  <dcterms:created xsi:type="dcterms:W3CDTF">2014-04-01T16:35:38Z</dcterms:created>
  <dcterms:modified xsi:type="dcterms:W3CDTF">2017-02-27T06:15:51Z</dcterms:modified>
</cp:coreProperties>
</file>